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279" r:id="rId3"/>
    <p:sldId id="290" r:id="rId4"/>
    <p:sldId id="280" r:id="rId5"/>
    <p:sldId id="281" r:id="rId6"/>
    <p:sldId id="282" r:id="rId7"/>
    <p:sldId id="299" r:id="rId8"/>
    <p:sldId id="303" r:id="rId9"/>
    <p:sldId id="304" r:id="rId10"/>
    <p:sldId id="284" r:id="rId11"/>
    <p:sldId id="285" r:id="rId12"/>
    <p:sldId id="286" r:id="rId13"/>
    <p:sldId id="288" r:id="rId14"/>
    <p:sldId id="283" r:id="rId15"/>
    <p:sldId id="287" r:id="rId16"/>
    <p:sldId id="300" r:id="rId17"/>
    <p:sldId id="289" r:id="rId18"/>
    <p:sldId id="291" r:id="rId19"/>
    <p:sldId id="293" r:id="rId20"/>
    <p:sldId id="294" r:id="rId21"/>
    <p:sldId id="292" r:id="rId22"/>
    <p:sldId id="29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14955D-E156-48C1-919A-D8B623095B28}" type="datetimeFigureOut">
              <a:rPr lang="en-GB" smtClean="0"/>
              <a:t>11/01/2022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F146BF-173F-4A4A-8C12-8C1826C3F035}" type="slidenum">
              <a:rPr lang="en-GB" smtClean="0"/>
              <a:t>‹#›</a:t>
            </a:fld>
            <a:endParaRPr lang="en-GB"/>
          </a:p>
        </p:txBody>
      </p:sp>
    </p:spTree>
    <p:extLst>
      <p:ext uri="{BB962C8B-B14F-4D97-AF65-F5344CB8AC3E}">
        <p14:creationId xmlns:p14="http://schemas.microsoft.com/office/powerpoint/2010/main" val="3657009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146BF-173F-4A4A-8C12-8C1826C3F035}" type="slidenum">
              <a:rPr lang="en-GB" smtClean="0"/>
              <a:t>10</a:t>
            </a:fld>
            <a:endParaRPr lang="en-GB"/>
          </a:p>
        </p:txBody>
      </p:sp>
    </p:spTree>
    <p:extLst>
      <p:ext uri="{BB962C8B-B14F-4D97-AF65-F5344CB8AC3E}">
        <p14:creationId xmlns:p14="http://schemas.microsoft.com/office/powerpoint/2010/main" val="3880998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146BF-173F-4A4A-8C12-8C1826C3F035}" type="slidenum">
              <a:rPr lang="en-GB" smtClean="0"/>
              <a:t>12</a:t>
            </a:fld>
            <a:endParaRPr lang="en-GB"/>
          </a:p>
        </p:txBody>
      </p:sp>
    </p:spTree>
    <p:extLst>
      <p:ext uri="{BB962C8B-B14F-4D97-AF65-F5344CB8AC3E}">
        <p14:creationId xmlns:p14="http://schemas.microsoft.com/office/powerpoint/2010/main" val="348548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F146BF-173F-4A4A-8C12-8C1826C3F035}" type="slidenum">
              <a:rPr lang="en-GB" smtClean="0"/>
              <a:t>16</a:t>
            </a:fld>
            <a:endParaRPr lang="en-GB"/>
          </a:p>
        </p:txBody>
      </p:sp>
    </p:spTree>
    <p:extLst>
      <p:ext uri="{BB962C8B-B14F-4D97-AF65-F5344CB8AC3E}">
        <p14:creationId xmlns:p14="http://schemas.microsoft.com/office/powerpoint/2010/main" val="1232525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F8481-E5AF-457B-8C74-694A34BAB7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D9CD481-407F-4C39-9ED3-7D3079091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6F2228B-3734-43C2-A119-323CE6B41CA9}"/>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5" name="Footer Placeholder 4">
            <a:extLst>
              <a:ext uri="{FF2B5EF4-FFF2-40B4-BE49-F238E27FC236}">
                <a16:creationId xmlns:a16="http://schemas.microsoft.com/office/drawing/2014/main" id="{CD8316DC-7BAC-4110-BB32-4F3687AC83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6F4B6E-76EC-420B-845C-C48407AA4CBA}"/>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3423169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74A87-B6A9-4B9F-BDEF-C5CB9C0F64C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DB0E74E-CC31-421A-8AD9-3C436F0FE0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D41A40-D184-4379-BA8F-B8478DC79021}"/>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5" name="Footer Placeholder 4">
            <a:extLst>
              <a:ext uri="{FF2B5EF4-FFF2-40B4-BE49-F238E27FC236}">
                <a16:creationId xmlns:a16="http://schemas.microsoft.com/office/drawing/2014/main" id="{D6490728-D7CD-4C7C-B865-DBC25E0853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0A7998A-A74B-4132-8298-B292042E92C7}"/>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2937049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C9DEB-D63C-4884-9E0B-2AB7F24C25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C86C277-0CD5-4D01-A7D0-5C992D74D1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44986E-721E-495D-90C8-7A57DD0203E3}"/>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5" name="Footer Placeholder 4">
            <a:extLst>
              <a:ext uri="{FF2B5EF4-FFF2-40B4-BE49-F238E27FC236}">
                <a16:creationId xmlns:a16="http://schemas.microsoft.com/office/drawing/2014/main" id="{AC3D2B18-8784-4BB8-AF3A-28C9A31EE5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721E94-C00E-4C42-A383-370CA0949EF0}"/>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2625353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58AD-D7D1-4427-8AF7-8D5F49FCC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BF6DF99-CB2C-4D9E-85DF-D891A9E8C3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77EA24D-43D0-43CB-B701-F533EB1E045C}"/>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5" name="Footer Placeholder 4">
            <a:extLst>
              <a:ext uri="{FF2B5EF4-FFF2-40B4-BE49-F238E27FC236}">
                <a16:creationId xmlns:a16="http://schemas.microsoft.com/office/drawing/2014/main" id="{70043983-04B9-4102-BBA4-6DA73BAD72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8281179-A30E-4CB5-9F63-9EABDAB4B7F3}"/>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150748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FFF9F-6812-4DB9-96C7-976249CD2DF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2C7C5CE-F7F5-448B-B3C9-71A3FA469E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0AB1D6B-F1C2-4BC3-938F-799EF7F1E391}"/>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5" name="Footer Placeholder 4">
            <a:extLst>
              <a:ext uri="{FF2B5EF4-FFF2-40B4-BE49-F238E27FC236}">
                <a16:creationId xmlns:a16="http://schemas.microsoft.com/office/drawing/2014/main" id="{00C1A2E0-4A07-4456-B063-4814E644A7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878485-437A-49C4-B8DA-73B033546D82}"/>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2083710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143F6-368D-435D-882C-5E97F36CCB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919C9DE-6406-48B0-81FF-959A8FA59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46A5C2-BB3B-42B1-A1C7-55AF5CF843C9}"/>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5" name="Footer Placeholder 4">
            <a:extLst>
              <a:ext uri="{FF2B5EF4-FFF2-40B4-BE49-F238E27FC236}">
                <a16:creationId xmlns:a16="http://schemas.microsoft.com/office/drawing/2014/main" id="{76A149B6-0C35-4795-872D-0254C0E26B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5B6366-2DBB-4C48-AFE3-6E290285FEE3}"/>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1166082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84E2-48ED-4C51-B642-C7AE8C1BBE1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F8764B-72D9-4380-BF9A-E9FD5DB105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686CAE2-57F8-45A0-97D3-722A9BFB4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363DBC1-B830-4C66-BB96-C8A284D0B39B}"/>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6" name="Footer Placeholder 5">
            <a:extLst>
              <a:ext uri="{FF2B5EF4-FFF2-40B4-BE49-F238E27FC236}">
                <a16:creationId xmlns:a16="http://schemas.microsoft.com/office/drawing/2014/main" id="{DC8224A0-0EA3-4CF0-89A1-FD35D838C1D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CE18DA2-A1D7-4F69-B66D-23C970D95AF4}"/>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304095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324D-3659-41B2-A9A8-58A9A125559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842EB4-5703-4BA1-A50F-D8A89A9984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14C715-3ED1-46DF-A87C-1A92CB40EA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7A39BF2-C7D3-4A98-BC86-2A1E5087C1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0547ED-C0BA-4E5C-B73C-236F6683BD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C72D2E5-0912-4946-A499-4C289115BBB6}"/>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8" name="Footer Placeholder 7">
            <a:extLst>
              <a:ext uri="{FF2B5EF4-FFF2-40B4-BE49-F238E27FC236}">
                <a16:creationId xmlns:a16="http://schemas.microsoft.com/office/drawing/2014/main" id="{DC589F68-6218-46EC-A9B8-BEE7C543519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B8BA6DD-5DFC-4800-AF7F-C2C43EC4D151}"/>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836618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D0DA-0CCD-433E-B3A5-37E7C454E52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EFD2383-F401-401D-940B-4B0A9B6AAFF4}"/>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4" name="Footer Placeholder 3">
            <a:extLst>
              <a:ext uri="{FF2B5EF4-FFF2-40B4-BE49-F238E27FC236}">
                <a16:creationId xmlns:a16="http://schemas.microsoft.com/office/drawing/2014/main" id="{F88DB705-31D0-4E3F-AC59-6BAA2AF3B6D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51AAE4-B67C-4C2F-9AB9-914C1985FA9C}"/>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3597477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4FB46D-7F09-4318-A520-2FD1886B0852}"/>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3" name="Footer Placeholder 2">
            <a:extLst>
              <a:ext uri="{FF2B5EF4-FFF2-40B4-BE49-F238E27FC236}">
                <a16:creationId xmlns:a16="http://schemas.microsoft.com/office/drawing/2014/main" id="{2CA287D8-93EB-4DD2-B726-B69F62A674B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C6C7E42-9A2B-4383-9E04-FD3FD9E74095}"/>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3859176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2152-8A14-4B15-96DD-2E5129D25C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3C4D277-467E-4FDA-B001-7CEF33B42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1A0FF78-DC9C-491D-B676-EBA5C2FDC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5AC77-5FFD-46DB-ABB5-412C42CEBCAB}"/>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6" name="Footer Placeholder 5">
            <a:extLst>
              <a:ext uri="{FF2B5EF4-FFF2-40B4-BE49-F238E27FC236}">
                <a16:creationId xmlns:a16="http://schemas.microsoft.com/office/drawing/2014/main" id="{A72AFA17-BEA4-4475-B1DF-D8B6320AF3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83C3C5-7567-49EE-8BED-C322484B377A}"/>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2343862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DD45B-0E95-422F-A1AE-1FACE028D64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87789DB-C7E2-4F25-8512-3925FE3AF6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35BA63-FF7F-4931-83B1-1C8FBC0A86F9}"/>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5" name="Footer Placeholder 4">
            <a:extLst>
              <a:ext uri="{FF2B5EF4-FFF2-40B4-BE49-F238E27FC236}">
                <a16:creationId xmlns:a16="http://schemas.microsoft.com/office/drawing/2014/main" id="{4F719624-838D-4F52-9A76-5F508650D63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67434C-5885-4434-AF11-33E3A79A4D28}"/>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522903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02298-3295-4221-A120-80131EAC86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EE8C8C0-9F6E-4F15-8C1F-F2A04DB665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2C5B269-41DA-4E5D-9A4C-0721629CE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471A27-A80E-4975-9F06-DCEE6D5BCC23}"/>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6" name="Footer Placeholder 5">
            <a:extLst>
              <a:ext uri="{FF2B5EF4-FFF2-40B4-BE49-F238E27FC236}">
                <a16:creationId xmlns:a16="http://schemas.microsoft.com/office/drawing/2014/main" id="{E81A9392-88CD-4415-999E-52B942D57E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531E22C-1E30-47F5-8653-700FD75CB648}"/>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1625493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958D-69A6-434C-A060-A6C7BC856DF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409DA2-B5D2-4D9B-8811-39BE376CF9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B14EA7-C46C-4E20-AF45-B41768A84651}"/>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5" name="Footer Placeholder 4">
            <a:extLst>
              <a:ext uri="{FF2B5EF4-FFF2-40B4-BE49-F238E27FC236}">
                <a16:creationId xmlns:a16="http://schemas.microsoft.com/office/drawing/2014/main" id="{9A1FB184-5BA4-4F54-9208-8D90173020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E92839-FEF7-436E-BCC9-0B84D56E3D2E}"/>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1260113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D0F16-F05C-4A39-A814-A1E0698224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95467CF-F764-4BDA-AF1B-B3AA58955B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E94988-61E9-4DF9-B55F-C427514C17CC}"/>
              </a:ext>
            </a:extLst>
          </p:cNvPr>
          <p:cNvSpPr>
            <a:spLocks noGrp="1"/>
          </p:cNvSpPr>
          <p:nvPr>
            <p:ph type="dt" sz="half" idx="10"/>
          </p:nvPr>
        </p:nvSpPr>
        <p:spPr/>
        <p:txBody>
          <a:bodyPr/>
          <a:lstStyle/>
          <a:p>
            <a:fld id="{32D81146-AE28-403C-A4E3-AD1C18773E2D}" type="datetimeFigureOut">
              <a:rPr lang="en-GB" smtClean="0"/>
              <a:t>11/01/2022</a:t>
            </a:fld>
            <a:endParaRPr lang="en-GB"/>
          </a:p>
        </p:txBody>
      </p:sp>
      <p:sp>
        <p:nvSpPr>
          <p:cNvPr id="5" name="Footer Placeholder 4">
            <a:extLst>
              <a:ext uri="{FF2B5EF4-FFF2-40B4-BE49-F238E27FC236}">
                <a16:creationId xmlns:a16="http://schemas.microsoft.com/office/drawing/2014/main" id="{FFCE88C9-B4A3-4708-A347-AA32473E702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8CD0011-72DF-4863-B5BF-70615B641215}"/>
              </a:ext>
            </a:extLst>
          </p:cNvPr>
          <p:cNvSpPr>
            <a:spLocks noGrp="1"/>
          </p:cNvSpPr>
          <p:nvPr>
            <p:ph type="sldNum" sz="quarter" idx="12"/>
          </p:nvPr>
        </p:nvSpPr>
        <p:spPr/>
        <p:txBody>
          <a:bodyPr/>
          <a:lstStyle/>
          <a:p>
            <a:fld id="{CAA58935-A41C-4D2B-AEC2-6017C51663EB}" type="slidenum">
              <a:rPr lang="en-GB" smtClean="0"/>
              <a:t>‹#›</a:t>
            </a:fld>
            <a:endParaRPr lang="en-GB"/>
          </a:p>
        </p:txBody>
      </p:sp>
    </p:spTree>
    <p:extLst>
      <p:ext uri="{BB962C8B-B14F-4D97-AF65-F5344CB8AC3E}">
        <p14:creationId xmlns:p14="http://schemas.microsoft.com/office/powerpoint/2010/main" val="293486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CBD0-8A48-4402-9BB0-A2E808F4D9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599A7CB-0691-45F8-A2E9-DC2EFDB83C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00C369-E615-4AB0-8321-F4954E6B1F1C}"/>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5" name="Footer Placeholder 4">
            <a:extLst>
              <a:ext uri="{FF2B5EF4-FFF2-40B4-BE49-F238E27FC236}">
                <a16:creationId xmlns:a16="http://schemas.microsoft.com/office/drawing/2014/main" id="{F1CF5CE5-977E-4D61-9F94-CDA9DE0794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E50BE8-0A1A-4C52-8234-BAE37EA58111}"/>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750083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FCEF5-FCA6-40C1-8139-EB3D688A8A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1689944-3043-4E47-98DE-C4E74FA64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43B8A9-9C86-40FC-8FCF-E9005BDA37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FE4EEFB-5D4D-4A57-BE3C-776BCEED8FA4}"/>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6" name="Footer Placeholder 5">
            <a:extLst>
              <a:ext uri="{FF2B5EF4-FFF2-40B4-BE49-F238E27FC236}">
                <a16:creationId xmlns:a16="http://schemas.microsoft.com/office/drawing/2014/main" id="{9BEDBCF4-7DB6-4EA9-938A-0F04BE0036B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0E749D-4285-4F2A-9579-6CF21982302B}"/>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4219220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CCD2-100B-4B72-A34C-40973638691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D1929D-A3AF-4313-A740-8962FFCCEE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E5AE98-C22C-4064-84C1-79D879B845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8E7665F-8F5E-46D9-A8F1-FAB7388B3A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0E9C2A-97CE-4D7A-97C0-6C6BFA783D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679DAD1-CDEC-487D-B140-5DEF987D2BFF}"/>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8" name="Footer Placeholder 7">
            <a:extLst>
              <a:ext uri="{FF2B5EF4-FFF2-40B4-BE49-F238E27FC236}">
                <a16:creationId xmlns:a16="http://schemas.microsoft.com/office/drawing/2014/main" id="{9907103E-BF4A-485B-B9DF-70D2C62C688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46367B2-22D0-4BF2-9C7F-4D87032C58D2}"/>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2753945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2B5F-F9A9-48B1-979A-A6C2134822E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4F58CE4-7C34-47EF-994F-72CB615AAC49}"/>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4" name="Footer Placeholder 3">
            <a:extLst>
              <a:ext uri="{FF2B5EF4-FFF2-40B4-BE49-F238E27FC236}">
                <a16:creationId xmlns:a16="http://schemas.microsoft.com/office/drawing/2014/main" id="{7D270FE2-2138-427C-9F6F-399E167A3A6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85D2D91-7B66-4D30-A599-1BB3C15BFBD6}"/>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407999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DFCC32-0D56-46D3-BA3F-8D7DCC578B9A}"/>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3" name="Footer Placeholder 2">
            <a:extLst>
              <a:ext uri="{FF2B5EF4-FFF2-40B4-BE49-F238E27FC236}">
                <a16:creationId xmlns:a16="http://schemas.microsoft.com/office/drawing/2014/main" id="{C2E4E0D7-83C1-4AC1-9EDE-98B05658BCA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BB4DBA8-D530-4413-AB6B-8BA06EEF7031}"/>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1582355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3999-517B-4402-BAC7-5E305876C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A52B853-AD4C-4CDF-B315-147CE30A03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82782A0-8D22-4CDD-AABF-1AEBC20BD4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163CEE-B9FF-4000-B7D3-35C52092F18D}"/>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6" name="Footer Placeholder 5">
            <a:extLst>
              <a:ext uri="{FF2B5EF4-FFF2-40B4-BE49-F238E27FC236}">
                <a16:creationId xmlns:a16="http://schemas.microsoft.com/office/drawing/2014/main" id="{599C195B-6026-48AB-A1CE-76ECDAE076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E3436FA-4976-475E-A190-53928BF11181}"/>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2504686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6B6B-01F0-4374-8E3F-10FA2E176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F785455-C2DE-45FC-91E1-4F3FDF503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258EC3F-D165-4744-8319-17780CECF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1FB1F5-5D12-4196-9B65-356E82B0C84B}"/>
              </a:ext>
            </a:extLst>
          </p:cNvPr>
          <p:cNvSpPr>
            <a:spLocks noGrp="1"/>
          </p:cNvSpPr>
          <p:nvPr>
            <p:ph type="dt" sz="half" idx="10"/>
          </p:nvPr>
        </p:nvSpPr>
        <p:spPr/>
        <p:txBody>
          <a:bodyPr/>
          <a:lstStyle/>
          <a:p>
            <a:fld id="{B0791861-AB1E-49FF-A649-CE1A8A6FAA6B}" type="datetimeFigureOut">
              <a:rPr lang="en-GB" smtClean="0"/>
              <a:t>11/01/2022</a:t>
            </a:fld>
            <a:endParaRPr lang="en-GB"/>
          </a:p>
        </p:txBody>
      </p:sp>
      <p:sp>
        <p:nvSpPr>
          <p:cNvPr id="6" name="Footer Placeholder 5">
            <a:extLst>
              <a:ext uri="{FF2B5EF4-FFF2-40B4-BE49-F238E27FC236}">
                <a16:creationId xmlns:a16="http://schemas.microsoft.com/office/drawing/2014/main" id="{AED59750-8374-4CA5-8A6C-14E45DB0CB3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6FE2F8-96E7-4517-94FC-317C5B0AAF94}"/>
              </a:ext>
            </a:extLst>
          </p:cNvPr>
          <p:cNvSpPr>
            <a:spLocks noGrp="1"/>
          </p:cNvSpPr>
          <p:nvPr>
            <p:ph type="sldNum" sz="quarter" idx="12"/>
          </p:nvPr>
        </p:nvSpPr>
        <p:spPr/>
        <p:txBody>
          <a:bodyPr/>
          <a:lstStyle/>
          <a:p>
            <a:fld id="{B20FC205-F8C0-4409-8199-3C3DC8E33AFF}" type="slidenum">
              <a:rPr lang="en-GB" smtClean="0"/>
              <a:t>‹#›</a:t>
            </a:fld>
            <a:endParaRPr lang="en-GB"/>
          </a:p>
        </p:txBody>
      </p:sp>
    </p:spTree>
    <p:extLst>
      <p:ext uri="{BB962C8B-B14F-4D97-AF65-F5344CB8AC3E}">
        <p14:creationId xmlns:p14="http://schemas.microsoft.com/office/powerpoint/2010/main" val="300575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49B738-E670-49D5-963C-E728EAD7A3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4DBC30-7D49-4A64-8AFD-3ACEE738CF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C75B65-DAE4-4D5A-B719-98373AF5B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791861-AB1E-49FF-A649-CE1A8A6FAA6B}" type="datetimeFigureOut">
              <a:rPr lang="en-GB" smtClean="0"/>
              <a:t>11/01/2022</a:t>
            </a:fld>
            <a:endParaRPr lang="en-GB"/>
          </a:p>
        </p:txBody>
      </p:sp>
      <p:sp>
        <p:nvSpPr>
          <p:cNvPr id="5" name="Footer Placeholder 4">
            <a:extLst>
              <a:ext uri="{FF2B5EF4-FFF2-40B4-BE49-F238E27FC236}">
                <a16:creationId xmlns:a16="http://schemas.microsoft.com/office/drawing/2014/main" id="{26584516-52B5-467D-B2A0-8ECCD9D8FF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42DBC2E-5D17-460E-8EDD-F0BD65D0C9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FC205-F8C0-4409-8199-3C3DC8E33AFF}" type="slidenum">
              <a:rPr lang="en-GB" smtClean="0"/>
              <a:t>‹#›</a:t>
            </a:fld>
            <a:endParaRPr lang="en-GB"/>
          </a:p>
        </p:txBody>
      </p:sp>
    </p:spTree>
    <p:extLst>
      <p:ext uri="{BB962C8B-B14F-4D97-AF65-F5344CB8AC3E}">
        <p14:creationId xmlns:p14="http://schemas.microsoft.com/office/powerpoint/2010/main" val="3866525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42C3BF-A8BE-43AD-8D68-996CE9AFF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A7623A-CE59-4C5A-B588-024188D7AB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4A5D03-E51C-4EE1-A403-D43B66B528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81146-AE28-403C-A4E3-AD1C18773E2D}" type="datetimeFigureOut">
              <a:rPr lang="en-GB" smtClean="0"/>
              <a:t>11/01/2022</a:t>
            </a:fld>
            <a:endParaRPr lang="en-GB"/>
          </a:p>
        </p:txBody>
      </p:sp>
      <p:sp>
        <p:nvSpPr>
          <p:cNvPr id="5" name="Footer Placeholder 4">
            <a:extLst>
              <a:ext uri="{FF2B5EF4-FFF2-40B4-BE49-F238E27FC236}">
                <a16:creationId xmlns:a16="http://schemas.microsoft.com/office/drawing/2014/main" id="{FD8616E3-57B2-4332-8931-909A5236D6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DE412DC-965E-4873-88CF-59D9330FE9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A58935-A41C-4D2B-AEC2-6017C51663EB}" type="slidenum">
              <a:rPr lang="en-GB" smtClean="0"/>
              <a:t>‹#›</a:t>
            </a:fld>
            <a:endParaRPr lang="en-GB"/>
          </a:p>
        </p:txBody>
      </p:sp>
    </p:spTree>
    <p:extLst>
      <p:ext uri="{BB962C8B-B14F-4D97-AF65-F5344CB8AC3E}">
        <p14:creationId xmlns:p14="http://schemas.microsoft.com/office/powerpoint/2010/main" val="36275807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4.png"/><Relationship Id="rId7" Type="http://schemas.openxmlformats.org/officeDocument/2006/relationships/image" Target="../media/image33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20.png"/><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image" Target="../media/image360.png"/><Relationship Id="rId4" Type="http://schemas.openxmlformats.org/officeDocument/2006/relationships/image" Target="../media/image36.png"/><Relationship Id="rId9" Type="http://schemas.openxmlformats.org/officeDocument/2006/relationships/image" Target="../media/image350.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0.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2.xml"/><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0.png"/><Relationship Id="rId9" Type="http://schemas.openxmlformats.org/officeDocument/2006/relationships/image" Target="../media/image47.pn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620.png"/><Relationship Id="rId12"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10.png"/><Relationship Id="rId11" Type="http://schemas.openxmlformats.org/officeDocument/2006/relationships/image" Target="../media/image66.png"/><Relationship Id="rId5" Type="http://schemas.openxmlformats.org/officeDocument/2006/relationships/image" Target="../media/image600.png"/><Relationship Id="rId10" Type="http://schemas.openxmlformats.org/officeDocument/2006/relationships/image" Target="../media/image65.png"/><Relationship Id="rId4" Type="http://schemas.openxmlformats.org/officeDocument/2006/relationships/image" Target="../media/image590.png"/><Relationship Id="rId9" Type="http://schemas.openxmlformats.org/officeDocument/2006/relationships/image" Target="../media/image640.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2.png"/><Relationship Id="rId7" Type="http://schemas.openxmlformats.org/officeDocument/2006/relationships/image" Target="../media/image74.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3.png"/><Relationship Id="rId10" Type="http://schemas.openxmlformats.org/officeDocument/2006/relationships/image" Target="../media/image70.png"/><Relationship Id="rId4" Type="http://schemas.openxmlformats.org/officeDocument/2006/relationships/image" Target="../media/image71.png"/><Relationship Id="rId9"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90.pn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10.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6.png"/><Relationship Id="rId7"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70.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54AA3B-D330-4E78-9DC3-8372F720AD9D}"/>
              </a:ext>
            </a:extLst>
          </p:cNvPr>
          <p:cNvSpPr txBox="1"/>
          <p:nvPr/>
        </p:nvSpPr>
        <p:spPr>
          <a:xfrm>
            <a:off x="2990821" y="129114"/>
            <a:ext cx="6460423" cy="3262432"/>
          </a:xfrm>
          <a:prstGeom prst="rect">
            <a:avLst/>
          </a:prstGeom>
          <a:noFill/>
        </p:spPr>
        <p:txBody>
          <a:bodyPr wrap="none" rtlCol="0">
            <a:spAutoFit/>
          </a:bodyPr>
          <a:lstStyle/>
          <a:p>
            <a:pPr algn="ctr">
              <a:defRPr/>
            </a:pPr>
            <a:r>
              <a:rPr kumimoji="0" lang="en-GB" sz="7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lang="en-GB" sz="6600" b="1" dirty="0">
                <a:solidFill>
                  <a:srgbClr val="C00000"/>
                </a:solidFill>
                <a:latin typeface="Times New Roman" panose="02020603050405020304" pitchFamily="18" charset="0"/>
                <a:cs typeface="Times New Roman" panose="02020603050405020304" pitchFamily="18" charset="0"/>
              </a:rPr>
              <a:t>Chapter Four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6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Electric Potential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3047FA18-1558-405D-8CDB-BEB388D393E5}"/>
              </a:ext>
            </a:extLst>
          </p:cNvPr>
          <p:cNvSpPr txBox="1"/>
          <p:nvPr/>
        </p:nvSpPr>
        <p:spPr>
          <a:xfrm>
            <a:off x="675249" y="2804217"/>
            <a:ext cx="11043139" cy="3416320"/>
          </a:xfrm>
          <a:prstGeom prst="rect">
            <a:avLst/>
          </a:prstGeom>
          <a:noFill/>
        </p:spPr>
        <p:txBody>
          <a:bodyPr wrap="square">
            <a:spAutoFit/>
          </a:bodyPr>
          <a:lstStyle/>
          <a:p>
            <a:r>
              <a:rPr lang="en-US" sz="3600" dirty="0">
                <a:solidFill>
                  <a:schemeClr val="accent1">
                    <a:lumMod val="75000"/>
                  </a:schemeClr>
                </a:solidFill>
              </a:rPr>
              <a:t>Our goals in this chapter are to</a:t>
            </a:r>
          </a:p>
          <a:p>
            <a:r>
              <a:rPr lang="en-US" sz="3600" dirty="0">
                <a:solidFill>
                  <a:schemeClr val="accent1">
                    <a:lumMod val="75000"/>
                  </a:schemeClr>
                </a:solidFill>
              </a:rPr>
              <a:t> (1) define electric potential</a:t>
            </a:r>
          </a:p>
          <a:p>
            <a:r>
              <a:rPr lang="en-US" sz="3600" dirty="0">
                <a:solidFill>
                  <a:schemeClr val="accent1">
                    <a:lumMod val="75000"/>
                  </a:schemeClr>
                </a:solidFill>
              </a:rPr>
              <a:t> (2) discuss how to calculate it for various arrangements of charged particles and objects, and</a:t>
            </a:r>
          </a:p>
          <a:p>
            <a:r>
              <a:rPr lang="en-US" sz="3600" dirty="0">
                <a:solidFill>
                  <a:schemeClr val="accent1">
                    <a:lumMod val="75000"/>
                  </a:schemeClr>
                </a:solidFill>
              </a:rPr>
              <a:t> (3) discuss how electric potential V is related to electric potential energy U.</a:t>
            </a:r>
          </a:p>
        </p:txBody>
      </p:sp>
    </p:spTree>
    <p:extLst>
      <p:ext uri="{BB962C8B-B14F-4D97-AF65-F5344CB8AC3E}">
        <p14:creationId xmlns:p14="http://schemas.microsoft.com/office/powerpoint/2010/main" val="329123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0E033A-56AF-49E6-B1F3-34D5FB297E3B}"/>
              </a:ext>
            </a:extLst>
          </p:cNvPr>
          <p:cNvSpPr/>
          <p:nvPr/>
        </p:nvSpPr>
        <p:spPr>
          <a:xfrm>
            <a:off x="0" y="-47026"/>
            <a:ext cx="6895542" cy="523220"/>
          </a:xfrm>
          <a:prstGeom prst="rect">
            <a:avLst/>
          </a:prstGeom>
        </p:spPr>
        <p:txBody>
          <a:bodyPr wrap="none">
            <a:spAutoFit/>
          </a:bodyPr>
          <a:lstStyle/>
          <a:p>
            <a:r>
              <a:rPr lang="en-US" sz="2800" dirty="0">
                <a:latin typeface="Arial Rounded MT Bold" panose="020F0704030504030204" pitchFamily="34" charset="0"/>
              </a:rPr>
              <a:t>Calculating the Potential from the Field</a:t>
            </a:r>
            <a:endParaRPr lang="en-GB" sz="2800" dirty="0">
              <a:latin typeface="Arial Rounded MT Bold" panose="020F0704030504030204" pitchFamily="34" charset="0"/>
            </a:endParaRPr>
          </a:p>
        </p:txBody>
      </p:sp>
      <p:pic>
        <p:nvPicPr>
          <p:cNvPr id="3" name="Picture 2">
            <a:extLst>
              <a:ext uri="{FF2B5EF4-FFF2-40B4-BE49-F238E27FC236}">
                <a16:creationId xmlns:a16="http://schemas.microsoft.com/office/drawing/2014/main" id="{FDA9EE7E-911A-4443-BB3F-F3954012575C}"/>
              </a:ext>
            </a:extLst>
          </p:cNvPr>
          <p:cNvPicPr>
            <a:picLocks noChangeAspect="1"/>
          </p:cNvPicPr>
          <p:nvPr/>
        </p:nvPicPr>
        <p:blipFill>
          <a:blip r:embed="rId3"/>
          <a:stretch>
            <a:fillRect/>
          </a:stretch>
        </p:blipFill>
        <p:spPr>
          <a:xfrm>
            <a:off x="6995911" y="2503852"/>
            <a:ext cx="4932450" cy="3836021"/>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82A4AA-94D3-4634-B355-590B1698F857}"/>
                  </a:ext>
                </a:extLst>
              </p:cNvPr>
              <p:cNvSpPr txBox="1"/>
              <p:nvPr/>
            </p:nvSpPr>
            <p:spPr>
              <a:xfrm>
                <a:off x="40054" y="1194038"/>
                <a:ext cx="7626837"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The work done by the field for a charge move from </a:t>
                </a:r>
                <a14:m>
                  <m:oMath xmlns:m="http://schemas.openxmlformats.org/officeDocument/2006/math">
                    <m:r>
                      <a:rPr lang="en-GB" sz="2400" i="1" dirty="0" smtClean="0">
                        <a:latin typeface="Cambria Math" panose="02040503050406030204" pitchFamily="18" charset="0"/>
                      </a:rPr>
                      <m:t>𝑖</m:t>
                    </m:r>
                  </m:oMath>
                </a14:m>
                <a:r>
                  <a:rPr lang="en-GB" sz="2400" dirty="0">
                    <a:latin typeface="Times New Roman" panose="02020603050405020304" pitchFamily="18" charset="0"/>
                    <a:cs typeface="Times New Roman" panose="02020603050405020304" pitchFamily="18" charset="0"/>
                  </a:rPr>
                  <a:t> to </a:t>
                </a:r>
                <a14:m>
                  <m:oMath xmlns:m="http://schemas.openxmlformats.org/officeDocument/2006/math">
                    <m:r>
                      <a:rPr lang="en-GB" sz="2400" i="1" dirty="0" smtClean="0">
                        <a:latin typeface="Cambria Math" panose="02040503050406030204" pitchFamily="18" charset="0"/>
                      </a:rPr>
                      <m:t>𝑓</m:t>
                    </m:r>
                  </m:oMath>
                </a14:m>
                <a:r>
                  <a:rPr lang="en-GB" sz="2400" dirty="0">
                    <a:latin typeface="Times New Roman" panose="02020603050405020304" pitchFamily="18" charset="0"/>
                    <a:cs typeface="Times New Roman" panose="02020603050405020304" pitchFamily="18" charset="0"/>
                  </a:rPr>
                  <a:t> is  </a:t>
                </a:r>
              </a:p>
            </p:txBody>
          </p:sp>
        </mc:Choice>
        <mc:Fallback xmlns="">
          <p:sp>
            <p:nvSpPr>
              <p:cNvPr id="5" name="TextBox 4">
                <a:extLst>
                  <a:ext uri="{FF2B5EF4-FFF2-40B4-BE49-F238E27FC236}">
                    <a16:creationId xmlns:a16="http://schemas.microsoft.com/office/drawing/2014/main" id="{1682A4AA-94D3-4634-B355-590B1698F857}"/>
                  </a:ext>
                </a:extLst>
              </p:cNvPr>
              <p:cNvSpPr txBox="1">
                <a:spLocks noRot="1" noChangeAspect="1" noMove="1" noResize="1" noEditPoints="1" noAdjustHandles="1" noChangeArrowheads="1" noChangeShapeType="1" noTextEdit="1"/>
              </p:cNvSpPr>
              <p:nvPr/>
            </p:nvSpPr>
            <p:spPr>
              <a:xfrm>
                <a:off x="40054" y="1194038"/>
                <a:ext cx="7626837" cy="461665"/>
              </a:xfrm>
              <a:prstGeom prst="rect">
                <a:avLst/>
              </a:prstGeom>
              <a:blipFill>
                <a:blip r:embed="rId4"/>
                <a:stretch>
                  <a:fillRect l="-1279" t="-10526" r="-1039" b="-2894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725B7A26-8151-4643-B203-97FED69AB48B}"/>
              </a:ext>
            </a:extLst>
          </p:cNvPr>
          <p:cNvGrpSpPr/>
          <p:nvPr/>
        </p:nvGrpSpPr>
        <p:grpSpPr>
          <a:xfrm>
            <a:off x="2614866" y="1763693"/>
            <a:ext cx="5162607" cy="979769"/>
            <a:chOff x="50736" y="1418678"/>
            <a:chExt cx="5277394" cy="1028418"/>
          </a:xfrm>
        </p:grpSpPr>
        <p:pic>
          <p:nvPicPr>
            <p:cNvPr id="4" name="Picture 3">
              <a:extLst>
                <a:ext uri="{FF2B5EF4-FFF2-40B4-BE49-F238E27FC236}">
                  <a16:creationId xmlns:a16="http://schemas.microsoft.com/office/drawing/2014/main" id="{22A546F6-E6E8-41C4-8DF0-A8DB6B87A081}"/>
                </a:ext>
              </a:extLst>
            </p:cNvPr>
            <p:cNvPicPr>
              <a:picLocks noChangeAspect="1"/>
            </p:cNvPicPr>
            <p:nvPr/>
          </p:nvPicPr>
          <p:blipFill>
            <a:blip r:embed="rId5"/>
            <a:stretch>
              <a:fillRect/>
            </a:stretch>
          </p:blipFill>
          <p:spPr>
            <a:xfrm>
              <a:off x="50736" y="1670852"/>
              <a:ext cx="5277394" cy="569200"/>
            </a:xfrm>
            <a:prstGeom prst="rect">
              <a:avLst/>
            </a:prstGeom>
          </p:spPr>
        </p:pic>
        <p:sp>
          <p:nvSpPr>
            <p:cNvPr id="6" name="Rectangle 5">
              <a:extLst>
                <a:ext uri="{FF2B5EF4-FFF2-40B4-BE49-F238E27FC236}">
                  <a16:creationId xmlns:a16="http://schemas.microsoft.com/office/drawing/2014/main" id="{0D3AA631-AC77-48D5-A82E-9653FAB9E935}"/>
                </a:ext>
              </a:extLst>
            </p:cNvPr>
            <p:cNvSpPr/>
            <p:nvPr/>
          </p:nvSpPr>
          <p:spPr>
            <a:xfrm>
              <a:off x="1926184" y="2077764"/>
              <a:ext cx="1826141" cy="369332"/>
            </a:xfrm>
            <a:prstGeom prst="rect">
              <a:avLst/>
            </a:prstGeom>
          </p:spPr>
          <p:txBody>
            <a:bodyPr wrap="none">
              <a:spAutoFit/>
            </a:bodyPr>
            <a:lstStyle/>
            <a:p>
              <a:r>
                <a:rPr lang="en-GB" dirty="0"/>
                <a:t>Electric potential </a:t>
              </a:r>
            </a:p>
          </p:txBody>
        </p:sp>
        <p:sp>
          <p:nvSpPr>
            <p:cNvPr id="18" name="Rectangle 17">
              <a:extLst>
                <a:ext uri="{FF2B5EF4-FFF2-40B4-BE49-F238E27FC236}">
                  <a16:creationId xmlns:a16="http://schemas.microsoft.com/office/drawing/2014/main" id="{FBF1575E-5AFB-41F6-85ED-4E62D375C669}"/>
                </a:ext>
              </a:extLst>
            </p:cNvPr>
            <p:cNvSpPr/>
            <p:nvPr/>
          </p:nvSpPr>
          <p:spPr>
            <a:xfrm>
              <a:off x="537642" y="1418678"/>
              <a:ext cx="1745029" cy="369332"/>
            </a:xfrm>
            <a:prstGeom prst="rect">
              <a:avLst/>
            </a:prstGeom>
          </p:spPr>
          <p:txBody>
            <a:bodyPr wrap="none">
              <a:spAutoFit/>
            </a:bodyPr>
            <a:lstStyle/>
            <a:p>
              <a:r>
                <a:rPr lang="en-GB" dirty="0"/>
                <a:t>Potential energy </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E643E7-BB72-4D43-AE79-BE90AD2D9B33}"/>
                  </a:ext>
                </a:extLst>
              </p:cNvPr>
              <p:cNvSpPr txBox="1"/>
              <p:nvPr/>
            </p:nvSpPr>
            <p:spPr>
              <a:xfrm>
                <a:off x="50736" y="2605077"/>
                <a:ext cx="3348161" cy="783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𝑊𝑜𝑟𝑘</m:t>
                      </m:r>
                      <m:r>
                        <a:rPr lang="en-GB" sz="2400" b="0" i="1" smtClean="0">
                          <a:latin typeface="Cambria Math" panose="02040503050406030204" pitchFamily="18" charset="0"/>
                        </a:rPr>
                        <m:t>=</m:t>
                      </m:r>
                      <m:r>
                        <a:rPr lang="en-GB" sz="2400" b="0" i="1" smtClean="0">
                          <a:latin typeface="Cambria Math" panose="02040503050406030204" pitchFamily="18" charset="0"/>
                        </a:rPr>
                        <m:t>𝐹𝑜𝑟𝑐𝑒</m:t>
                      </m:r>
                      <m:r>
                        <a:rPr lang="en-GB" sz="2400" b="0" i="1" smtClean="0">
                          <a:latin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𝑑𝑖𝑠𝑡𝑎𝑛𝑐𝑒</m:t>
                      </m:r>
                    </m:oMath>
                  </m:oMathPara>
                </a14:m>
                <a:endParaRPr lang="en-GB" sz="2400" dirty="0"/>
              </a:p>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𝑑𝑊</m:t>
                      </m:r>
                      <m:r>
                        <a:rPr lang="en-GB" sz="2400" b="0" i="1" smtClean="0">
                          <a:latin typeface="Cambria Math" panose="02040503050406030204" pitchFamily="18" charset="0"/>
                        </a:rPr>
                        <m:t>=</m:t>
                      </m:r>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𝐹</m:t>
                          </m:r>
                        </m:e>
                      </m:acc>
                      <m:r>
                        <a:rPr lang="en-GB" sz="2400" b="0" i="1" smtClean="0">
                          <a:latin typeface="Cambria Math" panose="02040503050406030204" pitchFamily="18" charset="0"/>
                        </a:rPr>
                        <m:t>.</m:t>
                      </m:r>
                      <m:r>
                        <a:rPr lang="en-GB" sz="2400" b="0" i="1" smtClean="0">
                          <a:latin typeface="Cambria Math" panose="02040503050406030204" pitchFamily="18" charset="0"/>
                        </a:rPr>
                        <m:t>𝑑</m:t>
                      </m:r>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𝑠</m:t>
                          </m:r>
                        </m:e>
                      </m:acc>
                    </m:oMath>
                  </m:oMathPara>
                </a14:m>
                <a:endParaRPr lang="en-GB" sz="2400" dirty="0"/>
              </a:p>
            </p:txBody>
          </p:sp>
        </mc:Choice>
        <mc:Fallback xmlns="">
          <p:sp>
            <p:nvSpPr>
              <p:cNvPr id="9" name="TextBox 8">
                <a:extLst>
                  <a:ext uri="{FF2B5EF4-FFF2-40B4-BE49-F238E27FC236}">
                    <a16:creationId xmlns:a16="http://schemas.microsoft.com/office/drawing/2014/main" id="{00E643E7-BB72-4D43-AE79-BE90AD2D9B33}"/>
                  </a:ext>
                </a:extLst>
              </p:cNvPr>
              <p:cNvSpPr txBox="1">
                <a:spLocks noRot="1" noChangeAspect="1" noMove="1" noResize="1" noEditPoints="1" noAdjustHandles="1" noChangeArrowheads="1" noChangeShapeType="1" noTextEdit="1"/>
              </p:cNvSpPr>
              <p:nvPr/>
            </p:nvSpPr>
            <p:spPr>
              <a:xfrm>
                <a:off x="50736" y="2605077"/>
                <a:ext cx="3348161" cy="783420"/>
              </a:xfrm>
              <a:prstGeom prst="rect">
                <a:avLst/>
              </a:prstGeom>
              <a:blipFill>
                <a:blip r:embed="rId6"/>
                <a:stretch>
                  <a:fillRect l="-1818" r="-1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F9C2C3F-941B-4BAC-BF6D-3612A90F2EDF}"/>
                  </a:ext>
                </a:extLst>
              </p:cNvPr>
              <p:cNvSpPr txBox="1"/>
              <p:nvPr/>
            </p:nvSpPr>
            <p:spPr>
              <a:xfrm>
                <a:off x="50736" y="3588365"/>
                <a:ext cx="3887507" cy="506421"/>
              </a:xfrm>
              <a:prstGeom prst="rect">
                <a:avLst/>
              </a:prstGeom>
              <a:noFill/>
            </p:spPr>
            <p:txBody>
              <a:bodyPr wrap="square" rtlCol="0">
                <a:spAutoFit/>
              </a:bodyPr>
              <a:lstStyle/>
              <a:p>
                <a:r>
                  <a:rPr lang="en-GB" sz="2400" dirty="0"/>
                  <a:t>Electric force  </a:t>
                </a:r>
                <a14:m>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𝐹</m:t>
                        </m:r>
                      </m:e>
                    </m:acc>
                    <m:r>
                      <a:rPr lang="en-GB" sz="2400" b="0" i="1" smtClean="0">
                        <a:latin typeface="Cambria Math" panose="02040503050406030204" pitchFamily="18" charset="0"/>
                      </a:rPr>
                      <m:t>=</m:t>
                    </m:r>
                    <m:r>
                      <a:rPr lang="en-GB" sz="2400" b="0" i="1" smtClean="0">
                        <a:latin typeface="Cambria Math" panose="02040503050406030204" pitchFamily="18" charset="0"/>
                      </a:rPr>
                      <m:t>𝑞</m:t>
                    </m:r>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𝐸</m:t>
                        </m:r>
                      </m:e>
                    </m:acc>
                  </m:oMath>
                </a14:m>
                <a:endParaRPr lang="en-GB" sz="2400" dirty="0"/>
              </a:p>
            </p:txBody>
          </p:sp>
        </mc:Choice>
        <mc:Fallback xmlns="">
          <p:sp>
            <p:nvSpPr>
              <p:cNvPr id="10" name="TextBox 9">
                <a:extLst>
                  <a:ext uri="{FF2B5EF4-FFF2-40B4-BE49-F238E27FC236}">
                    <a16:creationId xmlns:a16="http://schemas.microsoft.com/office/drawing/2014/main" id="{5F9C2C3F-941B-4BAC-BF6D-3612A90F2EDF}"/>
                  </a:ext>
                </a:extLst>
              </p:cNvPr>
              <p:cNvSpPr txBox="1">
                <a:spLocks noRot="1" noChangeAspect="1" noMove="1" noResize="1" noEditPoints="1" noAdjustHandles="1" noChangeArrowheads="1" noChangeShapeType="1" noTextEdit="1"/>
              </p:cNvSpPr>
              <p:nvPr/>
            </p:nvSpPr>
            <p:spPr>
              <a:xfrm>
                <a:off x="50736" y="3588365"/>
                <a:ext cx="3887507" cy="506421"/>
              </a:xfrm>
              <a:prstGeom prst="rect">
                <a:avLst/>
              </a:prstGeom>
              <a:blipFill>
                <a:blip r:embed="rId7"/>
                <a:stretch>
                  <a:fillRect l="-2351" b="-27711"/>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A87A7B88-8337-42E0-998D-CCA87B1572CE}"/>
              </a:ext>
            </a:extLst>
          </p:cNvPr>
          <p:cNvSpPr txBox="1"/>
          <p:nvPr/>
        </p:nvSpPr>
        <p:spPr>
          <a:xfrm>
            <a:off x="50736" y="4367478"/>
            <a:ext cx="4370364" cy="461665"/>
          </a:xfrm>
          <a:prstGeom prst="rect">
            <a:avLst/>
          </a:prstGeom>
          <a:noFill/>
        </p:spPr>
        <p:txBody>
          <a:bodyPr wrap="none" rtlCol="0">
            <a:spAutoFit/>
          </a:bodyPr>
          <a:lstStyle/>
          <a:p>
            <a:r>
              <a:rPr lang="en-GB" sz="2400" dirty="0">
                <a:latin typeface="Times New Roman" panose="02020603050405020304" pitchFamily="18" charset="0"/>
                <a:cs typeface="Times New Roman" panose="02020603050405020304" pitchFamily="18" charset="0"/>
              </a:rPr>
              <a:t>Substitute Electric force in Work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8A7A325-A0DD-4C6C-A21E-3E08C9C65C9A}"/>
                  </a:ext>
                </a:extLst>
              </p:cNvPr>
              <p:cNvSpPr txBox="1"/>
              <p:nvPr/>
            </p:nvSpPr>
            <p:spPr>
              <a:xfrm>
                <a:off x="834764" y="4829143"/>
                <a:ext cx="1780103"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𝑑𝑊</m:t>
                      </m:r>
                      <m:r>
                        <a:rPr lang="en-GB" sz="2400" b="0" i="1" smtClean="0">
                          <a:latin typeface="Cambria Math" panose="02040503050406030204" pitchFamily="18" charset="0"/>
                        </a:rPr>
                        <m:t>=</m:t>
                      </m:r>
                      <m:r>
                        <a:rPr lang="en-GB" sz="2400" b="0" i="1" smtClean="0">
                          <a:latin typeface="Cambria Math" panose="02040503050406030204" pitchFamily="18" charset="0"/>
                        </a:rPr>
                        <m:t>𝑞</m:t>
                      </m:r>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𝐸</m:t>
                          </m:r>
                        </m:e>
                      </m:acc>
                      <m:r>
                        <a:rPr lang="en-GB" sz="2400" b="0" i="1" smtClean="0">
                          <a:latin typeface="Cambria Math" panose="02040503050406030204" pitchFamily="18" charset="0"/>
                        </a:rPr>
                        <m:t>.</m:t>
                      </m:r>
                      <m:r>
                        <a:rPr lang="en-GB" sz="2400" b="0" i="1" smtClean="0">
                          <a:latin typeface="Cambria Math" panose="02040503050406030204" pitchFamily="18" charset="0"/>
                        </a:rPr>
                        <m:t>𝑑</m:t>
                      </m:r>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𝑠</m:t>
                          </m:r>
                        </m:e>
                      </m:acc>
                    </m:oMath>
                  </m:oMathPara>
                </a14:m>
                <a:endParaRPr lang="en-GB" sz="2400" dirty="0"/>
              </a:p>
            </p:txBody>
          </p:sp>
        </mc:Choice>
        <mc:Fallback xmlns="">
          <p:sp>
            <p:nvSpPr>
              <p:cNvPr id="13" name="TextBox 12">
                <a:extLst>
                  <a:ext uri="{FF2B5EF4-FFF2-40B4-BE49-F238E27FC236}">
                    <a16:creationId xmlns:a16="http://schemas.microsoft.com/office/drawing/2014/main" id="{68A7A325-A0DD-4C6C-A21E-3E08C9C65C9A}"/>
                  </a:ext>
                </a:extLst>
              </p:cNvPr>
              <p:cNvSpPr txBox="1">
                <a:spLocks noRot="1" noChangeAspect="1" noMove="1" noResize="1" noEditPoints="1" noAdjustHandles="1" noChangeArrowheads="1" noChangeShapeType="1" noTextEdit="1"/>
              </p:cNvSpPr>
              <p:nvPr/>
            </p:nvSpPr>
            <p:spPr>
              <a:xfrm>
                <a:off x="834764" y="4829143"/>
                <a:ext cx="1780103" cy="41408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61B098-C6A3-4FB5-B631-11433EECA01D}"/>
                  </a:ext>
                </a:extLst>
              </p:cNvPr>
              <p:cNvSpPr txBox="1"/>
              <p:nvPr/>
            </p:nvSpPr>
            <p:spPr>
              <a:xfrm>
                <a:off x="50736" y="5243231"/>
                <a:ext cx="4296241" cy="604909"/>
              </a:xfrm>
              <a:prstGeom prst="rect">
                <a:avLst/>
              </a:prstGeom>
              <a:noFill/>
            </p:spPr>
            <p:txBody>
              <a:bodyPr wrap="none" rtlCol="0">
                <a:spAutoFit/>
              </a:bodyPr>
              <a:lstStyle/>
              <a:p>
                <a:r>
                  <a:rPr lang="en-GB" sz="2400" dirty="0"/>
                  <a:t>The total work     </a:t>
                </a:r>
                <a14:m>
                  <m:oMath xmlns:m="http://schemas.openxmlformats.org/officeDocument/2006/math">
                    <m:r>
                      <a:rPr lang="en-GB" sz="2400" b="0" i="1" smtClean="0">
                        <a:latin typeface="Cambria Math" panose="02040503050406030204" pitchFamily="18" charset="0"/>
                      </a:rPr>
                      <m:t>𝑤</m:t>
                    </m:r>
                    <m:r>
                      <a:rPr lang="en-GB" sz="2400" b="0" i="1" smtClean="0">
                        <a:latin typeface="Cambria Math" panose="02040503050406030204" pitchFamily="18" charset="0"/>
                      </a:rPr>
                      <m:t>=</m:t>
                    </m:r>
                    <m:r>
                      <a:rPr lang="en-GB" sz="2400" b="0" i="1" smtClean="0">
                        <a:latin typeface="Cambria Math" panose="02040503050406030204" pitchFamily="18" charset="0"/>
                      </a:rPr>
                      <m:t>𝑞</m:t>
                    </m:r>
                    <m:nary>
                      <m:naryPr>
                        <m:ctrlPr>
                          <a:rPr lang="en-GB" sz="2400" b="0" i="1" smtClean="0">
                            <a:latin typeface="Cambria Math" panose="02040503050406030204" pitchFamily="18" charset="0"/>
                          </a:rPr>
                        </m:ctrlPr>
                      </m:naryPr>
                      <m:sub>
                        <m:r>
                          <m:rPr>
                            <m:brk m:alnAt="23"/>
                          </m:rPr>
                          <a:rPr lang="en-GB" sz="2400" b="0" i="1" smtClean="0">
                            <a:latin typeface="Cambria Math" panose="02040503050406030204" pitchFamily="18" charset="0"/>
                          </a:rPr>
                          <m:t>𝑖</m:t>
                        </m:r>
                      </m:sub>
                      <m:sup>
                        <m:r>
                          <a:rPr lang="en-GB" sz="2400" b="0" i="1" smtClean="0">
                            <a:latin typeface="Cambria Math" panose="02040503050406030204" pitchFamily="18" charset="0"/>
                          </a:rPr>
                          <m:t>𝑓</m:t>
                        </m:r>
                      </m:sup>
                      <m:e>
                        <m:acc>
                          <m:accPr>
                            <m:chr m:val="⃗"/>
                            <m:ctrlPr>
                              <a:rPr lang="en-GB" sz="2400" i="1">
                                <a:latin typeface="Cambria Math" panose="02040503050406030204" pitchFamily="18" charset="0"/>
                              </a:rPr>
                            </m:ctrlPr>
                          </m:accPr>
                          <m:e>
                            <m:r>
                              <a:rPr lang="en-GB" sz="2400" i="1">
                                <a:latin typeface="Cambria Math" panose="02040503050406030204" pitchFamily="18" charset="0"/>
                              </a:rPr>
                              <m:t>𝐸</m:t>
                            </m:r>
                          </m:e>
                        </m:acc>
                        <m:r>
                          <a:rPr lang="en-GB" sz="2400" i="1">
                            <a:latin typeface="Cambria Math" panose="02040503050406030204" pitchFamily="18" charset="0"/>
                          </a:rPr>
                          <m:t>.</m:t>
                        </m:r>
                        <m:r>
                          <a:rPr lang="en-GB" sz="2400" i="1">
                            <a:latin typeface="Cambria Math" panose="02040503050406030204" pitchFamily="18" charset="0"/>
                          </a:rPr>
                          <m:t>𝑑</m:t>
                        </m:r>
                        <m:acc>
                          <m:accPr>
                            <m:chr m:val="⃗"/>
                            <m:ctrlPr>
                              <a:rPr lang="en-GB" sz="2400" i="1">
                                <a:latin typeface="Cambria Math" panose="02040503050406030204" pitchFamily="18" charset="0"/>
                              </a:rPr>
                            </m:ctrlPr>
                          </m:accPr>
                          <m:e>
                            <m:r>
                              <a:rPr lang="en-GB" sz="2400" i="1">
                                <a:latin typeface="Cambria Math" panose="02040503050406030204" pitchFamily="18" charset="0"/>
                              </a:rPr>
                              <m:t>𝑠</m:t>
                            </m:r>
                          </m:e>
                        </m:acc>
                      </m:e>
                    </m:nary>
                  </m:oMath>
                </a14:m>
                <a:r>
                  <a:rPr lang="en-GB" sz="2400" dirty="0"/>
                  <a:t> </a:t>
                </a:r>
              </a:p>
            </p:txBody>
          </p:sp>
        </mc:Choice>
        <mc:Fallback xmlns="">
          <p:sp>
            <p:nvSpPr>
              <p:cNvPr id="14" name="TextBox 13">
                <a:extLst>
                  <a:ext uri="{FF2B5EF4-FFF2-40B4-BE49-F238E27FC236}">
                    <a16:creationId xmlns:a16="http://schemas.microsoft.com/office/drawing/2014/main" id="{ED61B098-C6A3-4FB5-B631-11433EECA01D}"/>
                  </a:ext>
                </a:extLst>
              </p:cNvPr>
              <p:cNvSpPr txBox="1">
                <a:spLocks noRot="1" noChangeAspect="1" noMove="1" noResize="1" noEditPoints="1" noAdjustHandles="1" noChangeArrowheads="1" noChangeShapeType="1" noTextEdit="1"/>
              </p:cNvSpPr>
              <p:nvPr/>
            </p:nvSpPr>
            <p:spPr>
              <a:xfrm>
                <a:off x="50736" y="5243231"/>
                <a:ext cx="4296241" cy="604909"/>
              </a:xfrm>
              <a:prstGeom prst="rect">
                <a:avLst/>
              </a:prstGeom>
              <a:blipFill>
                <a:blip r:embed="rId9"/>
                <a:stretch>
                  <a:fillRect l="-2128" b="-131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765F91A-65D2-47E0-8A90-1F011A9C3EAC}"/>
                  </a:ext>
                </a:extLst>
              </p:cNvPr>
              <p:cNvSpPr txBox="1"/>
              <p:nvPr/>
            </p:nvSpPr>
            <p:spPr>
              <a:xfrm>
                <a:off x="708480" y="5848140"/>
                <a:ext cx="6088077" cy="841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𝑓</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𝑉</m:t>
                          </m:r>
                        </m:e>
                        <m:sub>
                          <m:r>
                            <a:rPr lang="en-GB" sz="2400" b="0" i="1" smtClean="0">
                              <a:latin typeface="Cambria Math" panose="02040503050406030204" pitchFamily="18" charset="0"/>
                            </a:rPr>
                            <m:t>𝑖</m:t>
                          </m:r>
                        </m:sub>
                      </m:sSub>
                      <m:r>
                        <a:rPr lang="en-GB" sz="2400" b="0" i="1" smtClean="0">
                          <a:latin typeface="Cambria Math" panose="02040503050406030204" pitchFamily="18" charset="0"/>
                        </a:rPr>
                        <m:t>=−</m:t>
                      </m:r>
                      <m:nary>
                        <m:naryPr>
                          <m:ctrlPr>
                            <a:rPr lang="en-GB" sz="2400" b="0" i="1" smtClean="0">
                              <a:latin typeface="Cambria Math" panose="02040503050406030204" pitchFamily="18" charset="0"/>
                            </a:rPr>
                          </m:ctrlPr>
                        </m:naryPr>
                        <m:sub>
                          <m:r>
                            <m:rPr>
                              <m:brk m:alnAt="23"/>
                            </m:rPr>
                            <a:rPr lang="en-GB" sz="2400" b="0" i="1" smtClean="0">
                              <a:latin typeface="Cambria Math" panose="02040503050406030204" pitchFamily="18" charset="0"/>
                            </a:rPr>
                            <m:t>𝑖</m:t>
                          </m:r>
                        </m:sub>
                        <m:sup>
                          <m:r>
                            <a:rPr lang="en-GB" sz="2400" b="0" i="1" smtClean="0">
                              <a:latin typeface="Cambria Math" panose="02040503050406030204" pitchFamily="18" charset="0"/>
                            </a:rPr>
                            <m:t>𝑓</m:t>
                          </m:r>
                        </m:sup>
                        <m:e>
                          <m:acc>
                            <m:accPr>
                              <m:chr m:val="⃗"/>
                              <m:ctrlPr>
                                <a:rPr lang="en-GB" sz="2400" i="1">
                                  <a:latin typeface="Cambria Math" panose="02040503050406030204" pitchFamily="18" charset="0"/>
                                </a:rPr>
                              </m:ctrlPr>
                            </m:accPr>
                            <m:e>
                              <m:r>
                                <a:rPr lang="en-GB" sz="2400" i="1">
                                  <a:latin typeface="Cambria Math" panose="02040503050406030204" pitchFamily="18" charset="0"/>
                                </a:rPr>
                                <m:t>𝐸</m:t>
                              </m:r>
                            </m:e>
                          </m:acc>
                          <m:r>
                            <a:rPr lang="en-GB" sz="2400" i="1">
                              <a:latin typeface="Cambria Math" panose="02040503050406030204" pitchFamily="18" charset="0"/>
                            </a:rPr>
                            <m:t>.</m:t>
                          </m:r>
                          <m:r>
                            <a:rPr lang="en-GB" sz="2400" i="1">
                              <a:latin typeface="Cambria Math" panose="02040503050406030204" pitchFamily="18" charset="0"/>
                            </a:rPr>
                            <m:t>𝑑</m:t>
                          </m:r>
                          <m:acc>
                            <m:accPr>
                              <m:chr m:val="⃗"/>
                              <m:ctrlPr>
                                <a:rPr lang="en-GB" sz="2400" i="1">
                                  <a:latin typeface="Cambria Math" panose="02040503050406030204" pitchFamily="18" charset="0"/>
                                </a:rPr>
                              </m:ctrlPr>
                            </m:accPr>
                            <m:e>
                              <m:r>
                                <a:rPr lang="en-GB" sz="2400" i="1">
                                  <a:latin typeface="Cambria Math" panose="02040503050406030204" pitchFamily="18" charset="0"/>
                                </a:rPr>
                                <m:t>𝑠</m:t>
                              </m:r>
                            </m:e>
                          </m:acc>
                        </m:e>
                      </m:nary>
                      <m:r>
                        <a:rPr lang="en-GB" sz="2400" b="0" i="1" smtClean="0">
                          <a:latin typeface="Cambria Math" panose="02040503050406030204" pitchFamily="18" charset="0"/>
                        </a:rPr>
                        <m:t>    −−→  </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𝑉</m:t>
                      </m:r>
                      <m:r>
                        <a:rPr lang="en-GB" sz="2400" b="0" i="1" smtClean="0">
                          <a:latin typeface="Cambria Math" panose="02040503050406030204" pitchFamily="18" charset="0"/>
                          <a:ea typeface="Cambria Math" panose="02040503050406030204" pitchFamily="18" charset="0"/>
                        </a:rPr>
                        <m:t>=−</m:t>
                      </m:r>
                      <m:nary>
                        <m:naryPr>
                          <m:ctrlPr>
                            <a:rPr lang="en-GB" sz="2400" i="1">
                              <a:latin typeface="Cambria Math" panose="02040503050406030204" pitchFamily="18" charset="0"/>
                            </a:rPr>
                          </m:ctrlPr>
                        </m:naryPr>
                        <m:sub>
                          <m:r>
                            <m:rPr>
                              <m:brk m:alnAt="23"/>
                            </m:rPr>
                            <a:rPr lang="en-GB" sz="2400" i="1">
                              <a:latin typeface="Cambria Math" panose="02040503050406030204" pitchFamily="18" charset="0"/>
                            </a:rPr>
                            <m:t>𝑖</m:t>
                          </m:r>
                        </m:sub>
                        <m:sup>
                          <m:r>
                            <a:rPr lang="en-GB" sz="2400" i="1">
                              <a:latin typeface="Cambria Math" panose="02040503050406030204" pitchFamily="18" charset="0"/>
                            </a:rPr>
                            <m:t>𝑓</m:t>
                          </m:r>
                        </m:sup>
                        <m:e>
                          <m:acc>
                            <m:accPr>
                              <m:chr m:val="⃗"/>
                              <m:ctrlPr>
                                <a:rPr lang="en-GB" sz="2400" i="1">
                                  <a:latin typeface="Cambria Math" panose="02040503050406030204" pitchFamily="18" charset="0"/>
                                </a:rPr>
                              </m:ctrlPr>
                            </m:accPr>
                            <m:e>
                              <m:r>
                                <a:rPr lang="en-GB" sz="2400" i="1">
                                  <a:latin typeface="Cambria Math" panose="02040503050406030204" pitchFamily="18" charset="0"/>
                                </a:rPr>
                                <m:t>𝐸</m:t>
                              </m:r>
                            </m:e>
                          </m:acc>
                          <m:r>
                            <a:rPr lang="en-GB" sz="2400" i="1">
                              <a:latin typeface="Cambria Math" panose="02040503050406030204" pitchFamily="18" charset="0"/>
                            </a:rPr>
                            <m:t>.</m:t>
                          </m:r>
                          <m:r>
                            <a:rPr lang="en-GB" sz="2400" i="1">
                              <a:latin typeface="Cambria Math" panose="02040503050406030204" pitchFamily="18" charset="0"/>
                            </a:rPr>
                            <m:t>𝑑</m:t>
                          </m:r>
                          <m:acc>
                            <m:accPr>
                              <m:chr m:val="⃗"/>
                              <m:ctrlPr>
                                <a:rPr lang="en-GB" sz="2400" i="1">
                                  <a:latin typeface="Cambria Math" panose="02040503050406030204" pitchFamily="18" charset="0"/>
                                </a:rPr>
                              </m:ctrlPr>
                            </m:accPr>
                            <m:e>
                              <m:r>
                                <a:rPr lang="en-GB" sz="2400" i="1">
                                  <a:latin typeface="Cambria Math" panose="02040503050406030204" pitchFamily="18" charset="0"/>
                                </a:rPr>
                                <m:t>𝑠</m:t>
                              </m:r>
                            </m:e>
                          </m:acc>
                        </m:e>
                      </m:nary>
                    </m:oMath>
                  </m:oMathPara>
                </a14:m>
                <a:endParaRPr lang="en-GB" sz="2400" dirty="0"/>
              </a:p>
            </p:txBody>
          </p:sp>
        </mc:Choice>
        <mc:Fallback xmlns="">
          <p:sp>
            <p:nvSpPr>
              <p:cNvPr id="15" name="TextBox 14">
                <a:extLst>
                  <a:ext uri="{FF2B5EF4-FFF2-40B4-BE49-F238E27FC236}">
                    <a16:creationId xmlns:a16="http://schemas.microsoft.com/office/drawing/2014/main" id="{F765F91A-65D2-47E0-8A90-1F011A9C3EAC}"/>
                  </a:ext>
                </a:extLst>
              </p:cNvPr>
              <p:cNvSpPr txBox="1">
                <a:spLocks noRot="1" noChangeAspect="1" noMove="1" noResize="1" noEditPoints="1" noAdjustHandles="1" noChangeArrowheads="1" noChangeShapeType="1" noTextEdit="1"/>
              </p:cNvSpPr>
              <p:nvPr/>
            </p:nvSpPr>
            <p:spPr>
              <a:xfrm>
                <a:off x="708480" y="5848140"/>
                <a:ext cx="6088077" cy="841384"/>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8F5A019-AF9B-45AD-B323-8F2BFE8139B0}"/>
                  </a:ext>
                </a:extLst>
              </p:cNvPr>
              <p:cNvSpPr txBox="1"/>
              <p:nvPr/>
            </p:nvSpPr>
            <p:spPr>
              <a:xfrm>
                <a:off x="337625" y="373191"/>
                <a:ext cx="11814320" cy="875753"/>
              </a:xfrm>
              <a:prstGeom prst="rect">
                <a:avLst/>
              </a:prstGeom>
              <a:noFill/>
            </p:spPr>
            <p:txBody>
              <a:bodyPr wrap="square">
                <a:spAutoFit/>
              </a:bodyPr>
              <a:lstStyle/>
              <a:p>
                <a:r>
                  <a:rPr lang="en-US" sz="2400" dirty="0"/>
                  <a:t>We can calculate the potential difference between any two points </a:t>
                </a:r>
                <a:r>
                  <a:rPr lang="en-US" sz="2400" dirty="0" err="1"/>
                  <a:t>i</a:t>
                </a:r>
                <a:r>
                  <a:rPr lang="en-US" sz="2400" dirty="0"/>
                  <a:t> and f in an electric field if we know the electric field vector </a:t>
                </a:r>
                <a14:m>
                  <m:oMath xmlns:m="http://schemas.openxmlformats.org/officeDocument/2006/math">
                    <m:acc>
                      <m:accPr>
                        <m:chr m:val="⃗"/>
                        <m:ctrlPr>
                          <a:rPr lang="en-GB" sz="2400" i="1" smtClean="0">
                            <a:latin typeface="Cambria Math" panose="02040503050406030204" pitchFamily="18" charset="0"/>
                          </a:rPr>
                        </m:ctrlPr>
                      </m:accPr>
                      <m:e>
                        <m:r>
                          <a:rPr lang="en-GB" sz="2400" i="1">
                            <a:latin typeface="Cambria Math" panose="02040503050406030204" pitchFamily="18" charset="0"/>
                          </a:rPr>
                          <m:t>𝐸</m:t>
                        </m:r>
                      </m:e>
                    </m:acc>
                  </m:oMath>
                </a14:m>
                <a:r>
                  <a:rPr lang="en-US" sz="2400" dirty="0"/>
                  <a:t> all along any path connecting those points.</a:t>
                </a:r>
              </a:p>
            </p:txBody>
          </p:sp>
        </mc:Choice>
        <mc:Fallback xmlns="">
          <p:sp>
            <p:nvSpPr>
              <p:cNvPr id="16" name="TextBox 15">
                <a:extLst>
                  <a:ext uri="{FF2B5EF4-FFF2-40B4-BE49-F238E27FC236}">
                    <a16:creationId xmlns:a16="http://schemas.microsoft.com/office/drawing/2014/main" id="{88F5A019-AF9B-45AD-B323-8F2BFE8139B0}"/>
                  </a:ext>
                </a:extLst>
              </p:cNvPr>
              <p:cNvSpPr txBox="1">
                <a:spLocks noRot="1" noChangeAspect="1" noMove="1" noResize="1" noEditPoints="1" noAdjustHandles="1" noChangeArrowheads="1" noChangeShapeType="1" noTextEdit="1"/>
              </p:cNvSpPr>
              <p:nvPr/>
            </p:nvSpPr>
            <p:spPr>
              <a:xfrm>
                <a:off x="337625" y="373191"/>
                <a:ext cx="11814320" cy="875753"/>
              </a:xfrm>
              <a:prstGeom prst="rect">
                <a:avLst/>
              </a:prstGeom>
              <a:blipFill>
                <a:blip r:embed="rId11"/>
                <a:stretch>
                  <a:fillRect l="-774" t="-5556" b="-15278"/>
                </a:stretch>
              </a:blipFill>
            </p:spPr>
            <p:txBody>
              <a:bodyPr/>
              <a:lstStyle/>
              <a:p>
                <a:r>
                  <a:rPr lang="en-US">
                    <a:noFill/>
                  </a:rPr>
                  <a:t> </a:t>
                </a:r>
              </a:p>
            </p:txBody>
          </p:sp>
        </mc:Fallback>
      </mc:AlternateContent>
    </p:spTree>
    <p:extLst>
      <p:ext uri="{BB962C8B-B14F-4D97-AF65-F5344CB8AC3E}">
        <p14:creationId xmlns:p14="http://schemas.microsoft.com/office/powerpoint/2010/main" val="393627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2" grpId="0"/>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34022A-A704-4183-9622-ED48548A24CD}"/>
              </a:ext>
            </a:extLst>
          </p:cNvPr>
          <p:cNvPicPr>
            <a:picLocks noChangeAspect="1"/>
          </p:cNvPicPr>
          <p:nvPr/>
        </p:nvPicPr>
        <p:blipFill>
          <a:blip r:embed="rId2"/>
          <a:stretch>
            <a:fillRect/>
          </a:stretch>
        </p:blipFill>
        <p:spPr>
          <a:xfrm>
            <a:off x="6536654" y="-47028"/>
            <a:ext cx="5655346" cy="3439929"/>
          </a:xfrm>
          <a:prstGeom prst="rect">
            <a:avLst/>
          </a:prstGeom>
        </p:spPr>
      </p:pic>
      <p:sp>
        <p:nvSpPr>
          <p:cNvPr id="3" name="TextBox 2">
            <a:extLst>
              <a:ext uri="{FF2B5EF4-FFF2-40B4-BE49-F238E27FC236}">
                <a16:creationId xmlns:a16="http://schemas.microsoft.com/office/drawing/2014/main" id="{72C1E981-A82C-48AE-BA49-94EFFD2E7589}"/>
              </a:ext>
            </a:extLst>
          </p:cNvPr>
          <p:cNvSpPr txBox="1"/>
          <p:nvPr/>
        </p:nvSpPr>
        <p:spPr>
          <a:xfrm>
            <a:off x="47027" y="52252"/>
            <a:ext cx="3845704" cy="523220"/>
          </a:xfrm>
          <a:prstGeom prst="rect">
            <a:avLst/>
          </a:prstGeom>
          <a:noFill/>
        </p:spPr>
        <p:txBody>
          <a:bodyPr wrap="square" rtlCol="0">
            <a:spAutoFit/>
          </a:bodyPr>
          <a:lstStyle/>
          <a:p>
            <a:r>
              <a:rPr lang="en-GB" sz="2800" b="1" dirty="0">
                <a:solidFill>
                  <a:schemeClr val="accent1">
                    <a:lumMod val="75000"/>
                  </a:schemeClr>
                </a:solidFill>
                <a:latin typeface="Times New Roman" panose="02020603050405020304" pitchFamily="18" charset="0"/>
                <a:cs typeface="Times New Roman" panose="02020603050405020304" pitchFamily="18" charset="0"/>
              </a:rPr>
              <a:t>In uniform electric field  </a:t>
            </a:r>
          </a:p>
        </p:txBody>
      </p:sp>
      <p:pic>
        <p:nvPicPr>
          <p:cNvPr id="4" name="Picture 3">
            <a:extLst>
              <a:ext uri="{FF2B5EF4-FFF2-40B4-BE49-F238E27FC236}">
                <a16:creationId xmlns:a16="http://schemas.microsoft.com/office/drawing/2014/main" id="{81866144-C05A-498A-8F9D-9792FD6FFFDB}"/>
              </a:ext>
            </a:extLst>
          </p:cNvPr>
          <p:cNvPicPr>
            <a:picLocks noChangeAspect="1"/>
          </p:cNvPicPr>
          <p:nvPr/>
        </p:nvPicPr>
        <p:blipFill>
          <a:blip r:embed="rId3"/>
          <a:stretch>
            <a:fillRect/>
          </a:stretch>
        </p:blipFill>
        <p:spPr>
          <a:xfrm>
            <a:off x="924851" y="513917"/>
            <a:ext cx="2701399" cy="943955"/>
          </a:xfrm>
          <a:prstGeom prst="rect">
            <a:avLst/>
          </a:prstGeom>
        </p:spPr>
      </p:pic>
      <p:pic>
        <p:nvPicPr>
          <p:cNvPr id="5" name="Picture 4">
            <a:extLst>
              <a:ext uri="{FF2B5EF4-FFF2-40B4-BE49-F238E27FC236}">
                <a16:creationId xmlns:a16="http://schemas.microsoft.com/office/drawing/2014/main" id="{CA8FECAC-2C2A-4BCA-A863-6A4F7368902E}"/>
              </a:ext>
            </a:extLst>
          </p:cNvPr>
          <p:cNvPicPr>
            <a:picLocks noChangeAspect="1"/>
          </p:cNvPicPr>
          <p:nvPr/>
        </p:nvPicPr>
        <p:blipFill>
          <a:blip r:embed="rId4"/>
          <a:stretch>
            <a:fillRect/>
          </a:stretch>
        </p:blipFill>
        <p:spPr>
          <a:xfrm>
            <a:off x="869114" y="1457872"/>
            <a:ext cx="2701399" cy="861356"/>
          </a:xfrm>
          <a:prstGeom prst="rect">
            <a:avLst/>
          </a:prstGeom>
        </p:spPr>
      </p:pic>
      <p:pic>
        <p:nvPicPr>
          <p:cNvPr id="6" name="Picture 5">
            <a:extLst>
              <a:ext uri="{FF2B5EF4-FFF2-40B4-BE49-F238E27FC236}">
                <a16:creationId xmlns:a16="http://schemas.microsoft.com/office/drawing/2014/main" id="{4815AD55-CFAD-47F2-B6CF-599642B3521B}"/>
              </a:ext>
            </a:extLst>
          </p:cNvPr>
          <p:cNvPicPr>
            <a:picLocks noChangeAspect="1"/>
          </p:cNvPicPr>
          <p:nvPr/>
        </p:nvPicPr>
        <p:blipFill>
          <a:blip r:embed="rId5"/>
          <a:stretch>
            <a:fillRect/>
          </a:stretch>
        </p:blipFill>
        <p:spPr>
          <a:xfrm>
            <a:off x="47027" y="5006939"/>
            <a:ext cx="12192000" cy="926037"/>
          </a:xfrm>
          <a:prstGeom prst="rect">
            <a:avLst/>
          </a:prstGeom>
        </p:spPr>
      </p:pic>
      <p:sp>
        <p:nvSpPr>
          <p:cNvPr id="7" name="Rectangle 6">
            <a:extLst>
              <a:ext uri="{FF2B5EF4-FFF2-40B4-BE49-F238E27FC236}">
                <a16:creationId xmlns:a16="http://schemas.microsoft.com/office/drawing/2014/main" id="{EF751EB6-BCA9-49D6-8EF6-A6DE7C5994F6}"/>
              </a:ext>
            </a:extLst>
          </p:cNvPr>
          <p:cNvSpPr/>
          <p:nvPr/>
        </p:nvSpPr>
        <p:spPr>
          <a:xfrm>
            <a:off x="23513" y="3798247"/>
            <a:ext cx="12144973" cy="954107"/>
          </a:xfrm>
          <a:prstGeom prst="rect">
            <a:avLst/>
          </a:prstGeom>
        </p:spPr>
        <p:txBody>
          <a:bodyPr wrap="square">
            <a:spAutoFit/>
          </a:bodyPr>
          <a:lstStyle/>
          <a:p>
            <a:r>
              <a:rPr lang="en-US" sz="2800" dirty="0"/>
              <a:t>If we move in the direction of the field by distance x, the potential decreases. In the opposite direction, it increases</a:t>
            </a:r>
            <a:endParaRPr lang="en-GB" sz="2800" dirty="0"/>
          </a:p>
        </p:txBody>
      </p:sp>
    </p:spTree>
    <p:extLst>
      <p:ext uri="{BB962C8B-B14F-4D97-AF65-F5344CB8AC3E}">
        <p14:creationId xmlns:p14="http://schemas.microsoft.com/office/powerpoint/2010/main" val="32841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563D07-4778-4C03-921F-3787582E8D0B}"/>
              </a:ext>
            </a:extLst>
          </p:cNvPr>
          <p:cNvSpPr/>
          <p:nvPr/>
        </p:nvSpPr>
        <p:spPr>
          <a:xfrm>
            <a:off x="0" y="-29636"/>
            <a:ext cx="12192000" cy="461665"/>
          </a:xfrm>
          <a:prstGeom prst="rect">
            <a:avLst/>
          </a:prstGeom>
        </p:spPr>
        <p:txBody>
          <a:bodyPr wrap="square">
            <a:spAutoFit/>
          </a:bodyPr>
          <a:lstStyle/>
          <a:p>
            <a:pPr marL="342900" indent="-342900">
              <a:buFont typeface="Arial" panose="020B0604020202020204" pitchFamily="34" charset="0"/>
              <a:buChar char="•"/>
            </a:pPr>
            <a:r>
              <a:rPr lang="en-US" sz="2400" dirty="0"/>
              <a:t>A </a:t>
            </a:r>
            <a:r>
              <a:rPr lang="en-US" sz="2400" b="1" dirty="0"/>
              <a:t>positive charge </a:t>
            </a:r>
            <a:r>
              <a:rPr lang="en-US" sz="2400" dirty="0"/>
              <a:t>placed in an electric field will tend to move in the direction of the field</a:t>
            </a:r>
            <a:endParaRPr lang="en-GB" sz="2400" dirty="0"/>
          </a:p>
        </p:txBody>
      </p:sp>
      <p:cxnSp>
        <p:nvCxnSpPr>
          <p:cNvPr id="4" name="Straight Arrow Connector 3">
            <a:extLst>
              <a:ext uri="{FF2B5EF4-FFF2-40B4-BE49-F238E27FC236}">
                <a16:creationId xmlns:a16="http://schemas.microsoft.com/office/drawing/2014/main" id="{C5049713-F8A3-45C7-8DAD-12AC0D19D725}"/>
              </a:ext>
            </a:extLst>
          </p:cNvPr>
          <p:cNvCxnSpPr>
            <a:cxnSpLocks/>
          </p:cNvCxnSpPr>
          <p:nvPr/>
        </p:nvCxnSpPr>
        <p:spPr>
          <a:xfrm>
            <a:off x="8339327" y="1522254"/>
            <a:ext cx="240356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9A21692-1410-4689-BB3A-25A9C11E9574}"/>
              </a:ext>
            </a:extLst>
          </p:cNvPr>
          <p:cNvGrpSpPr/>
          <p:nvPr/>
        </p:nvGrpSpPr>
        <p:grpSpPr>
          <a:xfrm>
            <a:off x="8339327" y="478139"/>
            <a:ext cx="2403566" cy="483146"/>
            <a:chOff x="8454280" y="1739952"/>
            <a:chExt cx="2403566" cy="483146"/>
          </a:xfrm>
        </p:grpSpPr>
        <p:cxnSp>
          <p:nvCxnSpPr>
            <p:cNvPr id="3" name="Straight Arrow Connector 2">
              <a:extLst>
                <a:ext uri="{FF2B5EF4-FFF2-40B4-BE49-F238E27FC236}">
                  <a16:creationId xmlns:a16="http://schemas.microsoft.com/office/drawing/2014/main" id="{1422B77D-F090-420C-85C7-3AEC72EAE58A}"/>
                </a:ext>
              </a:extLst>
            </p:cNvPr>
            <p:cNvCxnSpPr/>
            <p:nvPr/>
          </p:nvCxnSpPr>
          <p:spPr>
            <a:xfrm>
              <a:off x="8454280" y="2223098"/>
              <a:ext cx="240356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C354BFA-0199-41C8-ABE4-78813D850DDA}"/>
                    </a:ext>
                  </a:extLst>
                </p:cNvPr>
                <p:cNvSpPr txBox="1"/>
                <p:nvPr/>
              </p:nvSpPr>
              <p:spPr>
                <a:xfrm>
                  <a:off x="9491948" y="1739952"/>
                  <a:ext cx="328231"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oMath>
                    </m:oMathPara>
                  </a14:m>
                  <a:endParaRPr lang="en-GB" sz="2800" dirty="0"/>
                </a:p>
              </p:txBody>
            </p:sp>
          </mc:Choice>
          <mc:Fallback xmlns="">
            <p:sp>
              <p:nvSpPr>
                <p:cNvPr id="5" name="TextBox 4">
                  <a:extLst>
                    <a:ext uri="{FF2B5EF4-FFF2-40B4-BE49-F238E27FC236}">
                      <a16:creationId xmlns:a16="http://schemas.microsoft.com/office/drawing/2014/main" id="{FC354BFA-0199-41C8-ABE4-78813D850DDA}"/>
                    </a:ext>
                  </a:extLst>
                </p:cNvPr>
                <p:cNvSpPr txBox="1">
                  <a:spLocks noRot="1" noChangeAspect="1" noMove="1" noResize="1" noEditPoints="1" noAdjustHandles="1" noChangeArrowheads="1" noChangeShapeType="1" noTextEdit="1"/>
                </p:cNvSpPr>
                <p:nvPr/>
              </p:nvSpPr>
              <p:spPr>
                <a:xfrm>
                  <a:off x="9491948" y="1739952"/>
                  <a:ext cx="328231" cy="483146"/>
                </a:xfrm>
                <a:prstGeom prst="rect">
                  <a:avLst/>
                </a:prstGeom>
                <a:blipFill>
                  <a:blip r:embed="rId3"/>
                  <a:stretch>
                    <a:fillRect/>
                  </a:stretch>
                </a:blipFill>
              </p:spPr>
              <p:txBody>
                <a:bodyPr/>
                <a:lstStyle/>
                <a:p>
                  <a:r>
                    <a:rPr lang="en-GB">
                      <a:noFill/>
                    </a:rPr>
                    <a:t> </a:t>
                  </a:r>
                </a:p>
              </p:txBody>
            </p:sp>
          </mc:Fallback>
        </mc:AlternateContent>
      </p:grpSp>
      <p:grpSp>
        <p:nvGrpSpPr>
          <p:cNvPr id="8" name="Group 7">
            <a:extLst>
              <a:ext uri="{FF2B5EF4-FFF2-40B4-BE49-F238E27FC236}">
                <a16:creationId xmlns:a16="http://schemas.microsoft.com/office/drawing/2014/main" id="{44C8CA0F-DB23-4B68-AF4E-BA8489FB1474}"/>
              </a:ext>
            </a:extLst>
          </p:cNvPr>
          <p:cNvGrpSpPr/>
          <p:nvPr/>
        </p:nvGrpSpPr>
        <p:grpSpPr>
          <a:xfrm>
            <a:off x="9347788" y="1560003"/>
            <a:ext cx="386644" cy="523220"/>
            <a:chOff x="9480789" y="2527790"/>
            <a:chExt cx="386644" cy="523220"/>
          </a:xfrm>
        </p:grpSpPr>
        <p:sp>
          <p:nvSpPr>
            <p:cNvPr id="6" name="Oval 5">
              <a:extLst>
                <a:ext uri="{FF2B5EF4-FFF2-40B4-BE49-F238E27FC236}">
                  <a16:creationId xmlns:a16="http://schemas.microsoft.com/office/drawing/2014/main" id="{7907C03D-55E6-4D6D-941E-06BE8B6657D5}"/>
                </a:ext>
              </a:extLst>
            </p:cNvPr>
            <p:cNvSpPr/>
            <p:nvPr/>
          </p:nvSpPr>
          <p:spPr>
            <a:xfrm>
              <a:off x="9494206" y="2602120"/>
              <a:ext cx="349963" cy="36674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023435E2-F890-4B96-A168-4F309413467D}"/>
                </a:ext>
              </a:extLst>
            </p:cNvPr>
            <p:cNvSpPr txBox="1"/>
            <p:nvPr/>
          </p:nvSpPr>
          <p:spPr>
            <a:xfrm>
              <a:off x="9480789" y="2527790"/>
              <a:ext cx="386644" cy="523220"/>
            </a:xfrm>
            <a:prstGeom prst="rect">
              <a:avLst/>
            </a:prstGeom>
            <a:noFill/>
          </p:spPr>
          <p:txBody>
            <a:bodyPr wrap="none" rtlCol="0">
              <a:spAutoFit/>
            </a:bodyPr>
            <a:lstStyle/>
            <a:p>
              <a:r>
                <a:rPr lang="en-GB" sz="2800" dirty="0">
                  <a:solidFill>
                    <a:srgbClr val="FFFF00"/>
                  </a:solidFill>
                </a:rPr>
                <a:t>+</a:t>
              </a:r>
            </a:p>
          </p:txBody>
        </p:sp>
      </p:grpSp>
      <p:grpSp>
        <p:nvGrpSpPr>
          <p:cNvPr id="11" name="Group 10">
            <a:extLst>
              <a:ext uri="{FF2B5EF4-FFF2-40B4-BE49-F238E27FC236}">
                <a16:creationId xmlns:a16="http://schemas.microsoft.com/office/drawing/2014/main" id="{72920158-270D-4862-BA5A-732E3B8430F4}"/>
              </a:ext>
            </a:extLst>
          </p:cNvPr>
          <p:cNvGrpSpPr/>
          <p:nvPr/>
        </p:nvGrpSpPr>
        <p:grpSpPr>
          <a:xfrm>
            <a:off x="7892343" y="699674"/>
            <a:ext cx="352933" cy="523220"/>
            <a:chOff x="8007296" y="1961487"/>
            <a:chExt cx="352933" cy="523220"/>
          </a:xfrm>
        </p:grpSpPr>
        <p:sp>
          <p:nvSpPr>
            <p:cNvPr id="9" name="Oval 8">
              <a:extLst>
                <a:ext uri="{FF2B5EF4-FFF2-40B4-BE49-F238E27FC236}">
                  <a16:creationId xmlns:a16="http://schemas.microsoft.com/office/drawing/2014/main" id="{E3121519-55B5-4FDD-B97F-EE5A426AD260}"/>
                </a:ext>
              </a:extLst>
            </p:cNvPr>
            <p:cNvSpPr/>
            <p:nvPr/>
          </p:nvSpPr>
          <p:spPr>
            <a:xfrm>
              <a:off x="8031045" y="2055240"/>
              <a:ext cx="329184" cy="335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D881CC0-2FA2-4892-8A94-43BCF46467C9}"/>
                </a:ext>
              </a:extLst>
            </p:cNvPr>
            <p:cNvSpPr txBox="1"/>
            <p:nvPr/>
          </p:nvSpPr>
          <p:spPr>
            <a:xfrm>
              <a:off x="8007296" y="1961487"/>
              <a:ext cx="308758" cy="523220"/>
            </a:xfrm>
            <a:prstGeom prst="rect">
              <a:avLst/>
            </a:prstGeom>
            <a:noFill/>
          </p:spPr>
          <p:txBody>
            <a:bodyPr wrap="square" rtlCol="0">
              <a:spAutoFit/>
            </a:bodyPr>
            <a:lstStyle/>
            <a:p>
              <a:r>
                <a:rPr lang="en-GB" sz="2800" dirty="0">
                  <a:solidFill>
                    <a:srgbClr val="FFFF00"/>
                  </a:solidFill>
                </a:rPr>
                <a:t>+</a:t>
              </a:r>
            </a:p>
          </p:txBody>
        </p:sp>
      </p:grpSp>
      <p:grpSp>
        <p:nvGrpSpPr>
          <p:cNvPr id="12" name="Group 11">
            <a:extLst>
              <a:ext uri="{FF2B5EF4-FFF2-40B4-BE49-F238E27FC236}">
                <a16:creationId xmlns:a16="http://schemas.microsoft.com/office/drawing/2014/main" id="{92FE865F-46B6-45C5-BE71-EF5C187E6382}"/>
              </a:ext>
            </a:extLst>
          </p:cNvPr>
          <p:cNvGrpSpPr/>
          <p:nvPr/>
        </p:nvGrpSpPr>
        <p:grpSpPr>
          <a:xfrm>
            <a:off x="10789921" y="667850"/>
            <a:ext cx="329184" cy="523220"/>
            <a:chOff x="8031045" y="1929662"/>
            <a:chExt cx="329184" cy="523220"/>
          </a:xfrm>
        </p:grpSpPr>
        <p:sp>
          <p:nvSpPr>
            <p:cNvPr id="13" name="Oval 12">
              <a:extLst>
                <a:ext uri="{FF2B5EF4-FFF2-40B4-BE49-F238E27FC236}">
                  <a16:creationId xmlns:a16="http://schemas.microsoft.com/office/drawing/2014/main" id="{32E5D2FC-6A1C-44CC-BE66-96E0C9920300}"/>
                </a:ext>
              </a:extLst>
            </p:cNvPr>
            <p:cNvSpPr/>
            <p:nvPr/>
          </p:nvSpPr>
          <p:spPr>
            <a:xfrm>
              <a:off x="8031045" y="2055240"/>
              <a:ext cx="329184" cy="335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DA2E1A4-33C0-401B-A976-B69E8075E954}"/>
                </a:ext>
              </a:extLst>
            </p:cNvPr>
            <p:cNvSpPr txBox="1"/>
            <p:nvPr/>
          </p:nvSpPr>
          <p:spPr>
            <a:xfrm>
              <a:off x="8051471" y="1929662"/>
              <a:ext cx="308758" cy="523220"/>
            </a:xfrm>
            <a:prstGeom prst="rect">
              <a:avLst/>
            </a:prstGeom>
            <a:noFill/>
          </p:spPr>
          <p:txBody>
            <a:bodyPr wrap="square" rtlCol="0">
              <a:spAutoFit/>
            </a:bodyPr>
            <a:lstStyle/>
            <a:p>
              <a:r>
                <a:rPr lang="en-GB" sz="2800" dirty="0">
                  <a:solidFill>
                    <a:srgbClr val="FFFF00"/>
                  </a:solidFill>
                </a:rPr>
                <a:t>-</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54C366A-76D8-4DFE-8B3D-FB2E68D13EF5}"/>
                  </a:ext>
                </a:extLst>
              </p:cNvPr>
              <p:cNvSpPr txBox="1"/>
              <p:nvPr/>
            </p:nvSpPr>
            <p:spPr>
              <a:xfrm>
                <a:off x="9265907" y="994268"/>
                <a:ext cx="5504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solidFill>
                            <a:srgbClr val="C00000"/>
                          </a:solidFill>
                          <a:latin typeface="Cambria Math" panose="02040503050406030204" pitchFamily="18" charset="0"/>
                        </a:rPr>
                        <m:t>𝑑</m:t>
                      </m:r>
                      <m:acc>
                        <m:accPr>
                          <m:chr m:val="⃗"/>
                          <m:ctrlPr>
                            <a:rPr lang="en-GB" sz="3200" b="0" i="1" smtClean="0">
                              <a:solidFill>
                                <a:srgbClr val="C00000"/>
                              </a:solidFill>
                              <a:latin typeface="Cambria Math" panose="02040503050406030204" pitchFamily="18" charset="0"/>
                            </a:rPr>
                          </m:ctrlPr>
                        </m:accPr>
                        <m:e>
                          <m:r>
                            <a:rPr lang="en-GB" sz="3200" b="0" i="1" smtClean="0">
                              <a:solidFill>
                                <a:srgbClr val="C00000"/>
                              </a:solidFill>
                              <a:latin typeface="Cambria Math" panose="02040503050406030204" pitchFamily="18" charset="0"/>
                            </a:rPr>
                            <m:t>𝑠</m:t>
                          </m:r>
                        </m:e>
                      </m:acc>
                    </m:oMath>
                  </m:oMathPara>
                </a14:m>
                <a:endParaRPr lang="en-GB" sz="3200" dirty="0">
                  <a:solidFill>
                    <a:srgbClr val="C00000"/>
                  </a:solidFill>
                </a:endParaRPr>
              </a:p>
            </p:txBody>
          </p:sp>
        </mc:Choice>
        <mc:Fallback xmlns="">
          <p:sp>
            <p:nvSpPr>
              <p:cNvPr id="15" name="TextBox 14">
                <a:extLst>
                  <a:ext uri="{FF2B5EF4-FFF2-40B4-BE49-F238E27FC236}">
                    <a16:creationId xmlns:a16="http://schemas.microsoft.com/office/drawing/2014/main" id="{554C366A-76D8-4DFE-8B3D-FB2E68D13EF5}"/>
                  </a:ext>
                </a:extLst>
              </p:cNvPr>
              <p:cNvSpPr txBox="1">
                <a:spLocks noRot="1" noChangeAspect="1" noMove="1" noResize="1" noEditPoints="1" noAdjustHandles="1" noChangeArrowheads="1" noChangeShapeType="1" noTextEdit="1"/>
              </p:cNvSpPr>
              <p:nvPr/>
            </p:nvSpPr>
            <p:spPr>
              <a:xfrm>
                <a:off x="9265907" y="994268"/>
                <a:ext cx="550407"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41AE305-D02F-4D6F-BCED-8483421A601D}"/>
                  </a:ext>
                </a:extLst>
              </p:cNvPr>
              <p:cNvSpPr/>
              <p:nvPr/>
            </p:nvSpPr>
            <p:spPr>
              <a:xfrm>
                <a:off x="130828" y="414639"/>
                <a:ext cx="7440627" cy="604909"/>
              </a:xfrm>
              <a:prstGeom prst="rect">
                <a:avLst/>
              </a:prstGeom>
            </p:spPr>
            <p:txBody>
              <a:bodyPr wrap="none">
                <a:spAutoFit/>
              </a:bodyPr>
              <a:lstStyle/>
              <a:p>
                <a:pPr marL="342900" lvl="0" indent="-342900">
                  <a:buFont typeface="Wingdings" panose="05000000000000000000" pitchFamily="2" charset="2"/>
                  <a:buChar char="Ø"/>
                </a:pPr>
                <a14:m>
                  <m:oMath xmlns:m="http://schemas.openxmlformats.org/officeDocument/2006/math">
                    <m:r>
                      <a:rPr lang="en-GB" sz="2400" i="1" smtClean="0">
                        <a:solidFill>
                          <a:prstClr val="black"/>
                        </a:solidFill>
                        <a:latin typeface="Cambria Math" panose="02040503050406030204" pitchFamily="18" charset="0"/>
                      </a:rPr>
                      <m:t>𝑑𝑊</m:t>
                    </m:r>
                    <m:r>
                      <a:rPr lang="en-GB" sz="2400" i="1" smtClean="0">
                        <a:solidFill>
                          <a:prstClr val="black"/>
                        </a:solidFill>
                        <a:latin typeface="Cambria Math" panose="02040503050406030204" pitchFamily="18" charset="0"/>
                      </a:rPr>
                      <m:t>=</m:t>
                    </m:r>
                    <m:r>
                      <a:rPr lang="en-GB" sz="2400" i="1">
                        <a:latin typeface="Cambria Math" panose="02040503050406030204" pitchFamily="18" charset="0"/>
                      </a:rPr>
                      <m:t>𝑞</m:t>
                    </m:r>
                    <m:nary>
                      <m:naryPr>
                        <m:ctrlPr>
                          <a:rPr lang="en-GB" sz="2400" i="1">
                            <a:latin typeface="Cambria Math" panose="02040503050406030204" pitchFamily="18" charset="0"/>
                          </a:rPr>
                        </m:ctrlPr>
                      </m:naryPr>
                      <m:sub>
                        <m:r>
                          <m:rPr>
                            <m:brk m:alnAt="23"/>
                          </m:rPr>
                          <a:rPr lang="en-GB" sz="2400" i="1">
                            <a:latin typeface="Cambria Math" panose="02040503050406030204" pitchFamily="18" charset="0"/>
                          </a:rPr>
                          <m:t>𝑖</m:t>
                        </m:r>
                      </m:sub>
                      <m:sup>
                        <m:r>
                          <a:rPr lang="en-GB" sz="2400" i="1">
                            <a:latin typeface="Cambria Math" panose="02040503050406030204" pitchFamily="18" charset="0"/>
                          </a:rPr>
                          <m:t>𝑓</m:t>
                        </m:r>
                      </m:sup>
                      <m:e>
                        <m:acc>
                          <m:accPr>
                            <m:chr m:val="⃗"/>
                            <m:ctrlPr>
                              <a:rPr lang="en-GB" sz="2400" i="1">
                                <a:latin typeface="Cambria Math" panose="02040503050406030204" pitchFamily="18" charset="0"/>
                              </a:rPr>
                            </m:ctrlPr>
                          </m:accPr>
                          <m:e>
                            <m:r>
                              <a:rPr lang="en-GB" sz="2400" i="1">
                                <a:latin typeface="Cambria Math" panose="02040503050406030204" pitchFamily="18" charset="0"/>
                              </a:rPr>
                              <m:t>𝐸</m:t>
                            </m:r>
                          </m:e>
                        </m:acc>
                        <m:r>
                          <a:rPr lang="en-GB" sz="2400" i="1">
                            <a:latin typeface="Cambria Math" panose="02040503050406030204" pitchFamily="18" charset="0"/>
                          </a:rPr>
                          <m:t>.</m:t>
                        </m:r>
                        <m:r>
                          <a:rPr lang="en-GB" sz="2400" i="1">
                            <a:latin typeface="Cambria Math" panose="02040503050406030204" pitchFamily="18" charset="0"/>
                          </a:rPr>
                          <m:t>𝑑</m:t>
                        </m:r>
                        <m:acc>
                          <m:accPr>
                            <m:chr m:val="⃗"/>
                            <m:ctrlPr>
                              <a:rPr lang="en-GB" sz="2400" i="1">
                                <a:latin typeface="Cambria Math" panose="02040503050406030204" pitchFamily="18" charset="0"/>
                              </a:rPr>
                            </m:ctrlPr>
                          </m:accPr>
                          <m:e>
                            <m:r>
                              <a:rPr lang="en-GB" sz="2400" i="1">
                                <a:latin typeface="Cambria Math" panose="02040503050406030204" pitchFamily="18" charset="0"/>
                              </a:rPr>
                              <m:t>𝑠</m:t>
                            </m:r>
                          </m:e>
                        </m:acc>
                      </m:e>
                    </m:nary>
                    <m:r>
                      <a:rPr lang="en-GB" sz="2400" b="0" i="1" smtClean="0">
                        <a:solidFill>
                          <a:prstClr val="black"/>
                        </a:solidFill>
                        <a:latin typeface="Cambria Math" panose="02040503050406030204" pitchFamily="18" charset="0"/>
                      </a:rPr>
                      <m:t>,</m:t>
                    </m:r>
                  </m:oMath>
                </a14:m>
                <a:r>
                  <a:rPr lang="en-GB" sz="2400" dirty="0">
                    <a:solidFill>
                      <a:prstClr val="black"/>
                    </a:solidFill>
                  </a:rPr>
                  <a:t> when </a:t>
                </a:r>
                <a14:m>
                  <m:oMath xmlns:m="http://schemas.openxmlformats.org/officeDocument/2006/math">
                    <m:acc>
                      <m:accPr>
                        <m:chr m:val="⃗"/>
                        <m:ctrlPr>
                          <a:rPr lang="en-GB" sz="2400" b="1" i="1">
                            <a:solidFill>
                              <a:prstClr val="black"/>
                            </a:solidFill>
                            <a:latin typeface="Cambria Math" panose="02040503050406030204" pitchFamily="18" charset="0"/>
                          </a:rPr>
                        </m:ctrlPr>
                      </m:accPr>
                      <m:e>
                        <m:r>
                          <a:rPr lang="en-GB" sz="2400" b="1" i="1">
                            <a:solidFill>
                              <a:prstClr val="black"/>
                            </a:solidFill>
                            <a:latin typeface="Cambria Math" panose="02040503050406030204" pitchFamily="18" charset="0"/>
                          </a:rPr>
                          <m:t>𝑭</m:t>
                        </m:r>
                      </m:e>
                    </m:acc>
                    <m:r>
                      <a:rPr lang="en-GB" sz="2400" b="1" i="1" smtClean="0">
                        <a:solidFill>
                          <a:prstClr val="black"/>
                        </a:solidFill>
                        <a:latin typeface="Cambria Math" panose="02040503050406030204" pitchFamily="18" charset="0"/>
                      </a:rPr>
                      <m:t> </m:t>
                    </m:r>
                    <m:r>
                      <a:rPr lang="en-GB" sz="2400" b="1" i="1" smtClean="0">
                        <a:solidFill>
                          <a:prstClr val="black"/>
                        </a:solidFill>
                        <a:latin typeface="Cambria Math" panose="02040503050406030204" pitchFamily="18" charset="0"/>
                        <a:ea typeface="Cambria Math" panose="02040503050406030204" pitchFamily="18" charset="0"/>
                      </a:rPr>
                      <m:t>⇉</m:t>
                    </m:r>
                    <m:r>
                      <a:rPr lang="en-GB" sz="2400" b="1" i="1">
                        <a:solidFill>
                          <a:prstClr val="black"/>
                        </a:solidFill>
                        <a:latin typeface="Cambria Math" panose="02040503050406030204" pitchFamily="18" charset="0"/>
                      </a:rPr>
                      <m:t>𝒅</m:t>
                    </m:r>
                    <m:acc>
                      <m:accPr>
                        <m:chr m:val="⃗"/>
                        <m:ctrlPr>
                          <a:rPr lang="en-GB" sz="2400" b="1" i="1">
                            <a:solidFill>
                              <a:prstClr val="black"/>
                            </a:solidFill>
                            <a:latin typeface="Cambria Math" panose="02040503050406030204" pitchFamily="18" charset="0"/>
                          </a:rPr>
                        </m:ctrlPr>
                      </m:accPr>
                      <m:e>
                        <m:r>
                          <a:rPr lang="en-GB" sz="2400" b="1" i="1">
                            <a:solidFill>
                              <a:prstClr val="black"/>
                            </a:solidFill>
                            <a:latin typeface="Cambria Math" panose="02040503050406030204" pitchFamily="18" charset="0"/>
                          </a:rPr>
                          <m:t>𝒔</m:t>
                        </m:r>
                      </m:e>
                    </m:acc>
                  </m:oMath>
                </a14:m>
                <a:r>
                  <a:rPr lang="en-GB" sz="2400" b="1" dirty="0">
                    <a:solidFill>
                      <a:prstClr val="black"/>
                    </a:solidFill>
                  </a:rPr>
                  <a:t> </a:t>
                </a:r>
                <a:r>
                  <a:rPr lang="en-GB" sz="2400" dirty="0">
                    <a:solidFill>
                      <a:prstClr val="black"/>
                    </a:solidFill>
                  </a:rPr>
                  <a:t>work will be </a:t>
                </a:r>
                <a:r>
                  <a:rPr lang="en-GB" sz="2400" b="1" dirty="0">
                    <a:solidFill>
                      <a:prstClr val="black"/>
                    </a:solidFill>
                  </a:rPr>
                  <a:t>positive</a:t>
                </a:r>
                <a:r>
                  <a:rPr lang="en-GB" sz="2400" dirty="0">
                    <a:solidFill>
                      <a:prstClr val="black"/>
                    </a:solidFill>
                  </a:rPr>
                  <a:t> </a:t>
                </a:r>
              </a:p>
            </p:txBody>
          </p:sp>
        </mc:Choice>
        <mc:Fallback xmlns="">
          <p:sp>
            <p:nvSpPr>
              <p:cNvPr id="18" name="Rectangle 17">
                <a:extLst>
                  <a:ext uri="{FF2B5EF4-FFF2-40B4-BE49-F238E27FC236}">
                    <a16:creationId xmlns:a16="http://schemas.microsoft.com/office/drawing/2014/main" id="{041AE305-D02F-4D6F-BCED-8483421A601D}"/>
                  </a:ext>
                </a:extLst>
              </p:cNvPr>
              <p:cNvSpPr>
                <a:spLocks noRot="1" noChangeAspect="1" noMove="1" noResize="1" noEditPoints="1" noAdjustHandles="1" noChangeArrowheads="1" noChangeShapeType="1" noTextEdit="1"/>
              </p:cNvSpPr>
              <p:nvPr/>
            </p:nvSpPr>
            <p:spPr>
              <a:xfrm>
                <a:off x="130828" y="414639"/>
                <a:ext cx="7440627" cy="604909"/>
              </a:xfrm>
              <a:prstGeom prst="rect">
                <a:avLst/>
              </a:prstGeom>
              <a:blipFill>
                <a:blip r:embed="rId5"/>
                <a:stretch>
                  <a:fillRect b="-131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B44E0B-2370-42E1-8B25-966E4B5FD73F}"/>
                  </a:ext>
                </a:extLst>
              </p:cNvPr>
              <p:cNvSpPr txBox="1"/>
              <p:nvPr/>
            </p:nvSpPr>
            <p:spPr>
              <a:xfrm>
                <a:off x="130828" y="1050847"/>
                <a:ext cx="7023398" cy="461665"/>
              </a:xfrm>
              <a:prstGeom prst="rect">
                <a:avLst/>
              </a:prstGeom>
              <a:noFill/>
            </p:spPr>
            <p:txBody>
              <a:bodyPr wrap="none" rtlCol="0">
                <a:spAutoFit/>
              </a:bodyPr>
              <a:lstStyle/>
              <a:p>
                <a:pPr marL="342900" indent="-342900">
                  <a:buFont typeface="Wingdings" panose="05000000000000000000" pitchFamily="2" charset="2"/>
                  <a:buChar char="Ø"/>
                </a:pPr>
                <a:r>
                  <a:rPr lang="en-GB" sz="2400" dirty="0">
                    <a:latin typeface="+mj-lt"/>
                  </a:rPr>
                  <a:t>Potential Energy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𝑈</m:t>
                    </m:r>
                  </m:oMath>
                </a14:m>
                <a:r>
                  <a:rPr lang="en-GB" sz="2400" dirty="0">
                    <a:latin typeface="+mj-lt"/>
                  </a:rPr>
                  <a:t> will be </a:t>
                </a:r>
                <a:r>
                  <a:rPr lang="en-GB" sz="2400" b="1" dirty="0">
                    <a:latin typeface="+mj-lt"/>
                  </a:rPr>
                  <a:t>Negative</a:t>
                </a:r>
                <a:r>
                  <a:rPr lang="en-GB" sz="2400" dirty="0">
                    <a:latin typeface="+mj-lt"/>
                  </a:rPr>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𝑊</m:t>
                    </m:r>
                    <m:r>
                      <a:rPr lang="en-GB" sz="2400" b="0" i="1" smtClean="0">
                        <a:latin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𝑈</m:t>
                    </m:r>
                    <m:r>
                      <a:rPr lang="en-GB" sz="2400" b="0" i="1" smtClean="0">
                        <a:latin typeface="Cambria Math" panose="02040503050406030204" pitchFamily="18" charset="0"/>
                        <a:ea typeface="Cambria Math" panose="02040503050406030204" pitchFamily="18" charset="0"/>
                      </a:rPr>
                      <m:t>)</m:t>
                    </m:r>
                  </m:oMath>
                </a14:m>
                <a:r>
                  <a:rPr lang="en-GB" sz="2400" dirty="0">
                    <a:latin typeface="+mj-lt"/>
                  </a:rPr>
                  <a:t> </a:t>
                </a:r>
              </a:p>
            </p:txBody>
          </p:sp>
        </mc:Choice>
        <mc:Fallback xmlns="">
          <p:sp>
            <p:nvSpPr>
              <p:cNvPr id="19" name="TextBox 18">
                <a:extLst>
                  <a:ext uri="{FF2B5EF4-FFF2-40B4-BE49-F238E27FC236}">
                    <a16:creationId xmlns:a16="http://schemas.microsoft.com/office/drawing/2014/main" id="{3FB44E0B-2370-42E1-8B25-966E4B5FD73F}"/>
                  </a:ext>
                </a:extLst>
              </p:cNvPr>
              <p:cNvSpPr txBox="1">
                <a:spLocks noRot="1" noChangeAspect="1" noMove="1" noResize="1" noEditPoints="1" noAdjustHandles="1" noChangeArrowheads="1" noChangeShapeType="1" noTextEdit="1"/>
              </p:cNvSpPr>
              <p:nvPr/>
            </p:nvSpPr>
            <p:spPr>
              <a:xfrm>
                <a:off x="130828" y="1050847"/>
                <a:ext cx="7023398" cy="461665"/>
              </a:xfrm>
              <a:prstGeom prst="rect">
                <a:avLst/>
              </a:prstGeom>
              <a:blipFill>
                <a:blip r:embed="rId6"/>
                <a:stretch>
                  <a:fillRect l="-1127" t="-10526" b="-289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27A275F-7337-4918-AEAB-A567D676EF16}"/>
                  </a:ext>
                </a:extLst>
              </p:cNvPr>
              <p:cNvSpPr txBox="1"/>
              <p:nvPr/>
            </p:nvSpPr>
            <p:spPr>
              <a:xfrm>
                <a:off x="130828" y="2036774"/>
                <a:ext cx="7020096" cy="491288"/>
              </a:xfrm>
              <a:prstGeom prst="rect">
                <a:avLst/>
              </a:prstGeom>
              <a:noFill/>
            </p:spPr>
            <p:txBody>
              <a:bodyPr wrap="square" rtlCol="0">
                <a:spAutoFit/>
              </a:bodyPr>
              <a:lstStyle/>
              <a:p>
                <a:pPr marL="342900" indent="-342900">
                  <a:buFont typeface="Wingdings" panose="05000000000000000000" pitchFamily="2" charset="2"/>
                  <a:buChar char="Ø"/>
                </a:pPr>
                <a:r>
                  <a:rPr lang="en-GB" sz="2400" dirty="0">
                    <a:latin typeface="+mj-lt"/>
                  </a:rPr>
                  <a:t>Electric Potential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𝑉</m:t>
                    </m:r>
                  </m:oMath>
                </a14:m>
                <a:r>
                  <a:rPr lang="en-GB" sz="2400" dirty="0">
                    <a:latin typeface="+mj-lt"/>
                  </a:rPr>
                  <a:t> will </a:t>
                </a:r>
                <a:r>
                  <a:rPr lang="en-GB" sz="2400" b="1" dirty="0">
                    <a:latin typeface="+mj-lt"/>
                  </a:rPr>
                  <a:t>Decrease</a:t>
                </a:r>
                <a:r>
                  <a:rPr lang="en-GB" sz="2400" dirty="0">
                    <a:latin typeface="+mj-lt"/>
                  </a:rPr>
                  <a:t>, </a:t>
                </a:r>
                <a14:m>
                  <m:oMath xmlns:m="http://schemas.openxmlformats.org/officeDocument/2006/math">
                    <m:r>
                      <a:rPr lang="en-GB" sz="2400" b="0" i="0"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𝑉</m:t>
                    </m:r>
                    <m:r>
                      <a:rPr lang="en-GB" sz="2400" b="0" i="1" smtClean="0">
                        <a:latin typeface="Cambria Math" panose="02040503050406030204" pitchFamily="18" charset="0"/>
                        <a:ea typeface="Cambria Math" panose="02040503050406030204" pitchFamily="18" charset="0"/>
                      </a:rPr>
                      <m:t>=</m:t>
                    </m:r>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𝑉</m:t>
                        </m:r>
                      </m:e>
                      <m:sub>
                        <m:r>
                          <a:rPr lang="en-GB" sz="2400" b="0" i="1" smtClean="0">
                            <a:latin typeface="Cambria Math" panose="02040503050406030204" pitchFamily="18" charset="0"/>
                            <a:ea typeface="Cambria Math" panose="02040503050406030204" pitchFamily="18" charset="0"/>
                          </a:rPr>
                          <m:t>𝑓</m:t>
                        </m:r>
                      </m:sub>
                    </m:sSub>
                    <m:r>
                      <a:rPr lang="en-GB" sz="2400" b="0" i="1" smtClean="0">
                        <a:latin typeface="Cambria Math" panose="02040503050406030204" pitchFamily="18" charset="0"/>
                        <a:ea typeface="Cambria Math" panose="02040503050406030204" pitchFamily="18" charset="0"/>
                      </a:rPr>
                      <m:t>−</m:t>
                    </m:r>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𝑉</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oMath>
                </a14:m>
                <a:r>
                  <a:rPr lang="en-GB" sz="2400" dirty="0">
                    <a:latin typeface="+mj-lt"/>
                  </a:rPr>
                  <a:t> </a:t>
                </a:r>
              </a:p>
            </p:txBody>
          </p:sp>
        </mc:Choice>
        <mc:Fallback xmlns="">
          <p:sp>
            <p:nvSpPr>
              <p:cNvPr id="20" name="TextBox 19">
                <a:extLst>
                  <a:ext uri="{FF2B5EF4-FFF2-40B4-BE49-F238E27FC236}">
                    <a16:creationId xmlns:a16="http://schemas.microsoft.com/office/drawing/2014/main" id="{127A275F-7337-4918-AEAB-A567D676EF16}"/>
                  </a:ext>
                </a:extLst>
              </p:cNvPr>
              <p:cNvSpPr txBox="1">
                <a:spLocks noRot="1" noChangeAspect="1" noMove="1" noResize="1" noEditPoints="1" noAdjustHandles="1" noChangeArrowheads="1" noChangeShapeType="1" noTextEdit="1"/>
              </p:cNvSpPr>
              <p:nvPr/>
            </p:nvSpPr>
            <p:spPr>
              <a:xfrm>
                <a:off x="130828" y="2036774"/>
                <a:ext cx="7020096" cy="491288"/>
              </a:xfrm>
              <a:prstGeom prst="rect">
                <a:avLst/>
              </a:prstGeom>
              <a:blipFill>
                <a:blip r:embed="rId7"/>
                <a:stretch>
                  <a:fillRect l="-1128" t="-9877" b="-209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44C5982-38F9-489C-833F-C8B152A22574}"/>
                  </a:ext>
                </a:extLst>
              </p:cNvPr>
              <p:cNvSpPr txBox="1"/>
              <p:nvPr/>
            </p:nvSpPr>
            <p:spPr>
              <a:xfrm>
                <a:off x="130828" y="1543811"/>
                <a:ext cx="8798434" cy="461665"/>
              </a:xfrm>
              <a:prstGeom prst="rect">
                <a:avLst/>
              </a:prstGeom>
              <a:noFill/>
            </p:spPr>
            <p:txBody>
              <a:bodyPr wrap="none" rtlCol="0">
                <a:spAutoFit/>
              </a:bodyPr>
              <a:lstStyle/>
              <a:p>
                <a:pPr marL="342900" indent="-342900">
                  <a:buFont typeface="Wingdings" panose="05000000000000000000" pitchFamily="2" charset="2"/>
                  <a:buChar char="Ø"/>
                </a:pPr>
                <a:r>
                  <a:rPr lang="en-GB" sz="2400" dirty="0"/>
                  <a:t>Kinetic Energy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𝐾</m:t>
                    </m:r>
                  </m:oMath>
                </a14:m>
                <a:r>
                  <a:rPr lang="en-GB" sz="2400" dirty="0"/>
                  <a:t> will be </a:t>
                </a:r>
                <a:r>
                  <a:rPr lang="en-GB" sz="2400" b="1" dirty="0"/>
                  <a:t>Positive (Gain energy)</a:t>
                </a:r>
                <a:r>
                  <a:rPr lang="en-GB" sz="2400" dirty="0"/>
                  <a:t>, </a:t>
                </a:r>
                <a14:m>
                  <m:oMath xmlns:m="http://schemas.openxmlformats.org/officeDocument/2006/math">
                    <m:r>
                      <a:rPr lang="en-GB" sz="240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𝑈</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oMath>
                </a14:m>
                <a:r>
                  <a:rPr lang="en-GB" sz="2400" dirty="0"/>
                  <a:t> </a:t>
                </a:r>
              </a:p>
            </p:txBody>
          </p:sp>
        </mc:Choice>
        <mc:Fallback xmlns="">
          <p:sp>
            <p:nvSpPr>
              <p:cNvPr id="22" name="TextBox 21">
                <a:extLst>
                  <a:ext uri="{FF2B5EF4-FFF2-40B4-BE49-F238E27FC236}">
                    <a16:creationId xmlns:a16="http://schemas.microsoft.com/office/drawing/2014/main" id="{144C5982-38F9-489C-833F-C8B152A22574}"/>
                  </a:ext>
                </a:extLst>
              </p:cNvPr>
              <p:cNvSpPr txBox="1">
                <a:spLocks noRot="1" noChangeAspect="1" noMove="1" noResize="1" noEditPoints="1" noAdjustHandles="1" noChangeArrowheads="1" noChangeShapeType="1" noTextEdit="1"/>
              </p:cNvSpPr>
              <p:nvPr/>
            </p:nvSpPr>
            <p:spPr>
              <a:xfrm>
                <a:off x="130828" y="1543811"/>
                <a:ext cx="8798434" cy="461665"/>
              </a:xfrm>
              <a:prstGeom prst="rect">
                <a:avLst/>
              </a:prstGeom>
              <a:blipFill>
                <a:blip r:embed="rId8"/>
                <a:stretch>
                  <a:fillRect l="-900" t="-10526" b="-289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191E704-B1D2-48A6-BC62-85AA00C41A6D}"/>
                  </a:ext>
                </a:extLst>
              </p:cNvPr>
              <p:cNvSpPr txBox="1"/>
              <p:nvPr/>
            </p:nvSpPr>
            <p:spPr>
              <a:xfrm>
                <a:off x="8409335" y="2177233"/>
                <a:ext cx="2991417" cy="1040285"/>
              </a:xfrm>
              <a:prstGeom prst="rect">
                <a:avLst/>
              </a:prstGeom>
              <a:noFill/>
            </p:spPr>
            <p:txBody>
              <a:bodyPr wrap="square" rtlCol="0">
                <a:spAutoFit/>
              </a:bodyPr>
              <a:lstStyle/>
              <a:p>
                <a:r>
                  <a:rPr lang="en-GB" sz="2000" dirty="0"/>
                  <a:t>Means moving from high </a:t>
                </a:r>
              </a:p>
              <a:p>
                <a:r>
                  <a:rPr lang="en-GB" sz="2000" dirty="0"/>
                  <a:t>potential to low potential </a:t>
                </a:r>
              </a:p>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𝑉</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𝑓</m:t>
                          </m:r>
                        </m:sub>
                      </m:sSub>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𝑖</m:t>
                          </m:r>
                        </m:sub>
                      </m:sSub>
                    </m:oMath>
                  </m:oMathPara>
                </a14:m>
                <a:endParaRPr lang="en-GB" sz="2000" dirty="0"/>
              </a:p>
            </p:txBody>
          </p:sp>
        </mc:Choice>
        <mc:Fallback xmlns="">
          <p:sp>
            <p:nvSpPr>
              <p:cNvPr id="23" name="TextBox 22">
                <a:extLst>
                  <a:ext uri="{FF2B5EF4-FFF2-40B4-BE49-F238E27FC236}">
                    <a16:creationId xmlns:a16="http://schemas.microsoft.com/office/drawing/2014/main" id="{9191E704-B1D2-48A6-BC62-85AA00C41A6D}"/>
                  </a:ext>
                </a:extLst>
              </p:cNvPr>
              <p:cNvSpPr txBox="1">
                <a:spLocks noRot="1" noChangeAspect="1" noMove="1" noResize="1" noEditPoints="1" noAdjustHandles="1" noChangeArrowheads="1" noChangeShapeType="1" noTextEdit="1"/>
              </p:cNvSpPr>
              <p:nvPr/>
            </p:nvSpPr>
            <p:spPr>
              <a:xfrm>
                <a:off x="8409335" y="2177233"/>
                <a:ext cx="2991417" cy="1040285"/>
              </a:xfrm>
              <a:prstGeom prst="rect">
                <a:avLst/>
              </a:prstGeom>
              <a:blipFill>
                <a:blip r:embed="rId9"/>
                <a:stretch>
                  <a:fillRect l="-2037" t="-2924" b="-3509"/>
                </a:stretch>
              </a:blipFill>
            </p:spPr>
            <p:txBody>
              <a:bodyPr/>
              <a:lstStyle/>
              <a:p>
                <a:r>
                  <a:rPr lang="en-GB">
                    <a:noFill/>
                  </a:rPr>
                  <a:t> </a:t>
                </a:r>
              </a:p>
            </p:txBody>
          </p:sp>
        </mc:Fallback>
      </mc:AlternateContent>
      <p:sp>
        <p:nvSpPr>
          <p:cNvPr id="28" name="Rectangle 27">
            <a:extLst>
              <a:ext uri="{FF2B5EF4-FFF2-40B4-BE49-F238E27FC236}">
                <a16:creationId xmlns:a16="http://schemas.microsoft.com/office/drawing/2014/main" id="{6B7B2B88-856C-444A-98A8-D68EDBA5C8C7}"/>
              </a:ext>
            </a:extLst>
          </p:cNvPr>
          <p:cNvSpPr/>
          <p:nvPr/>
        </p:nvSpPr>
        <p:spPr>
          <a:xfrm>
            <a:off x="130828" y="2941140"/>
            <a:ext cx="7855035" cy="461665"/>
          </a:xfrm>
          <a:prstGeom prst="rect">
            <a:avLst/>
          </a:prstGeom>
        </p:spPr>
        <p:txBody>
          <a:bodyPr wrap="none">
            <a:spAutoFit/>
          </a:bodyPr>
          <a:lstStyle/>
          <a:p>
            <a:pPr marL="342900" indent="-342900">
              <a:buFont typeface="Arial" panose="020B0604020202020204" pitchFamily="34" charset="0"/>
              <a:buChar char="•"/>
            </a:pPr>
            <a:r>
              <a:rPr lang="en-US" sz="2400" dirty="0"/>
              <a:t>Now consider a </a:t>
            </a:r>
            <a:r>
              <a:rPr lang="en-US" sz="2400" b="1" u="sng" dirty="0"/>
              <a:t>negative charge </a:t>
            </a:r>
            <a:r>
              <a:rPr lang="en-US" sz="2400" dirty="0"/>
              <a:t>placed in an electric field </a:t>
            </a:r>
            <a:endParaRPr lang="en-GB" sz="2400" dirty="0"/>
          </a:p>
        </p:txBody>
      </p:sp>
      <p:cxnSp>
        <p:nvCxnSpPr>
          <p:cNvPr id="29" name="Straight Arrow Connector 28">
            <a:extLst>
              <a:ext uri="{FF2B5EF4-FFF2-40B4-BE49-F238E27FC236}">
                <a16:creationId xmlns:a16="http://schemas.microsoft.com/office/drawing/2014/main" id="{2373C01D-9BF1-4FBA-BFF7-A94335211A93}"/>
              </a:ext>
            </a:extLst>
          </p:cNvPr>
          <p:cNvCxnSpPr>
            <a:cxnSpLocks/>
          </p:cNvCxnSpPr>
          <p:nvPr/>
        </p:nvCxnSpPr>
        <p:spPr>
          <a:xfrm flipH="1">
            <a:off x="8432847" y="4452197"/>
            <a:ext cx="2403566"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99F82F74-9709-4392-8E16-C8384B33B698}"/>
              </a:ext>
            </a:extLst>
          </p:cNvPr>
          <p:cNvGrpSpPr/>
          <p:nvPr/>
        </p:nvGrpSpPr>
        <p:grpSpPr>
          <a:xfrm>
            <a:off x="9454725" y="4445834"/>
            <a:ext cx="349963" cy="523220"/>
            <a:chOff x="9494206" y="2483678"/>
            <a:chExt cx="349963" cy="523220"/>
          </a:xfrm>
        </p:grpSpPr>
        <p:sp>
          <p:nvSpPr>
            <p:cNvPr id="31" name="Oval 30">
              <a:extLst>
                <a:ext uri="{FF2B5EF4-FFF2-40B4-BE49-F238E27FC236}">
                  <a16:creationId xmlns:a16="http://schemas.microsoft.com/office/drawing/2014/main" id="{4B74DAF4-2356-462A-869F-75E44A9128F7}"/>
                </a:ext>
              </a:extLst>
            </p:cNvPr>
            <p:cNvSpPr/>
            <p:nvPr/>
          </p:nvSpPr>
          <p:spPr>
            <a:xfrm>
              <a:off x="9494206" y="2602120"/>
              <a:ext cx="349963" cy="36674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E612994B-305A-45F6-8D65-628D092A82A8}"/>
                </a:ext>
              </a:extLst>
            </p:cNvPr>
            <p:cNvSpPr txBox="1"/>
            <p:nvPr/>
          </p:nvSpPr>
          <p:spPr>
            <a:xfrm>
              <a:off x="9516741" y="2483678"/>
              <a:ext cx="304892" cy="523220"/>
            </a:xfrm>
            <a:prstGeom prst="rect">
              <a:avLst/>
            </a:prstGeom>
            <a:noFill/>
          </p:spPr>
          <p:txBody>
            <a:bodyPr wrap="none" rtlCol="0">
              <a:spAutoFit/>
            </a:bodyPr>
            <a:lstStyle/>
            <a:p>
              <a:r>
                <a:rPr lang="en-GB" sz="2800" dirty="0">
                  <a:solidFill>
                    <a:srgbClr val="FFFF00"/>
                  </a:solidFill>
                </a:rPr>
                <a:t>-</a:t>
              </a:r>
            </a:p>
          </p:txBody>
        </p:sp>
      </p:grpSp>
      <p:grpSp>
        <p:nvGrpSpPr>
          <p:cNvPr id="33" name="Group 32">
            <a:extLst>
              <a:ext uri="{FF2B5EF4-FFF2-40B4-BE49-F238E27FC236}">
                <a16:creationId xmlns:a16="http://schemas.microsoft.com/office/drawing/2014/main" id="{30BF9DA2-B4C0-466B-AAC5-E828D2492257}"/>
              </a:ext>
            </a:extLst>
          </p:cNvPr>
          <p:cNvGrpSpPr/>
          <p:nvPr/>
        </p:nvGrpSpPr>
        <p:grpSpPr>
          <a:xfrm>
            <a:off x="7985863" y="3629617"/>
            <a:ext cx="352933" cy="523220"/>
            <a:chOff x="8007296" y="1961487"/>
            <a:chExt cx="352933" cy="523220"/>
          </a:xfrm>
        </p:grpSpPr>
        <p:sp>
          <p:nvSpPr>
            <p:cNvPr id="34" name="Oval 33">
              <a:extLst>
                <a:ext uri="{FF2B5EF4-FFF2-40B4-BE49-F238E27FC236}">
                  <a16:creationId xmlns:a16="http://schemas.microsoft.com/office/drawing/2014/main" id="{B2D60C82-C412-4FEB-A84C-2B6D49730409}"/>
                </a:ext>
              </a:extLst>
            </p:cNvPr>
            <p:cNvSpPr/>
            <p:nvPr/>
          </p:nvSpPr>
          <p:spPr>
            <a:xfrm>
              <a:off x="8031045" y="2055240"/>
              <a:ext cx="329184" cy="335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7E6B45A5-71E3-447A-89BE-B77C5BDC27B5}"/>
                </a:ext>
              </a:extLst>
            </p:cNvPr>
            <p:cNvSpPr txBox="1"/>
            <p:nvPr/>
          </p:nvSpPr>
          <p:spPr>
            <a:xfrm>
              <a:off x="8007296" y="1961487"/>
              <a:ext cx="308758" cy="523220"/>
            </a:xfrm>
            <a:prstGeom prst="rect">
              <a:avLst/>
            </a:prstGeom>
            <a:noFill/>
          </p:spPr>
          <p:txBody>
            <a:bodyPr wrap="square" rtlCol="0">
              <a:spAutoFit/>
            </a:bodyPr>
            <a:lstStyle/>
            <a:p>
              <a:r>
                <a:rPr lang="en-GB" sz="2800" dirty="0">
                  <a:solidFill>
                    <a:srgbClr val="FFFF00"/>
                  </a:solidFill>
                </a:rPr>
                <a:t>+</a:t>
              </a:r>
            </a:p>
          </p:txBody>
        </p:sp>
      </p:grpSp>
      <p:grpSp>
        <p:nvGrpSpPr>
          <p:cNvPr id="36" name="Group 35">
            <a:extLst>
              <a:ext uri="{FF2B5EF4-FFF2-40B4-BE49-F238E27FC236}">
                <a16:creationId xmlns:a16="http://schemas.microsoft.com/office/drawing/2014/main" id="{5B15AD57-0083-4752-919A-2CEAB9724694}"/>
              </a:ext>
            </a:extLst>
          </p:cNvPr>
          <p:cNvGrpSpPr/>
          <p:nvPr/>
        </p:nvGrpSpPr>
        <p:grpSpPr>
          <a:xfrm>
            <a:off x="10883441" y="3597793"/>
            <a:ext cx="329184" cy="523220"/>
            <a:chOff x="8031045" y="1929662"/>
            <a:chExt cx="329184" cy="523220"/>
          </a:xfrm>
        </p:grpSpPr>
        <p:sp>
          <p:nvSpPr>
            <p:cNvPr id="37" name="Oval 36">
              <a:extLst>
                <a:ext uri="{FF2B5EF4-FFF2-40B4-BE49-F238E27FC236}">
                  <a16:creationId xmlns:a16="http://schemas.microsoft.com/office/drawing/2014/main" id="{E7F3D495-29EB-45E1-8463-358A982FA28F}"/>
                </a:ext>
              </a:extLst>
            </p:cNvPr>
            <p:cNvSpPr/>
            <p:nvPr/>
          </p:nvSpPr>
          <p:spPr>
            <a:xfrm>
              <a:off x="8031045" y="2055240"/>
              <a:ext cx="329184" cy="335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CE24CAA3-63CE-42B7-ADA7-3DEDC011F153}"/>
                </a:ext>
              </a:extLst>
            </p:cNvPr>
            <p:cNvSpPr txBox="1"/>
            <p:nvPr/>
          </p:nvSpPr>
          <p:spPr>
            <a:xfrm>
              <a:off x="8051471" y="1929662"/>
              <a:ext cx="308758" cy="523220"/>
            </a:xfrm>
            <a:prstGeom prst="rect">
              <a:avLst/>
            </a:prstGeom>
            <a:noFill/>
          </p:spPr>
          <p:txBody>
            <a:bodyPr wrap="square" rtlCol="0">
              <a:spAutoFit/>
            </a:bodyPr>
            <a:lstStyle/>
            <a:p>
              <a:r>
                <a:rPr lang="en-GB" sz="2800" dirty="0">
                  <a:solidFill>
                    <a:srgbClr val="FFFF00"/>
                  </a:solidFill>
                </a:rPr>
                <a:t>-</a:t>
              </a:r>
            </a:p>
          </p:txBody>
        </p: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B2D2285-F1E8-4466-B1BA-2040D2E27551}"/>
                  </a:ext>
                </a:extLst>
              </p:cNvPr>
              <p:cNvSpPr txBox="1"/>
              <p:nvPr/>
            </p:nvSpPr>
            <p:spPr>
              <a:xfrm flipH="1">
                <a:off x="9359427" y="3924211"/>
                <a:ext cx="5504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200" b="0" i="1" smtClean="0">
                          <a:solidFill>
                            <a:srgbClr val="C00000"/>
                          </a:solidFill>
                          <a:latin typeface="Cambria Math" panose="02040503050406030204" pitchFamily="18" charset="0"/>
                        </a:rPr>
                        <m:t>𝑑</m:t>
                      </m:r>
                      <m:acc>
                        <m:accPr>
                          <m:chr m:val="⃗"/>
                          <m:ctrlPr>
                            <a:rPr lang="en-GB" sz="3200" b="0" i="1" smtClean="0">
                              <a:solidFill>
                                <a:srgbClr val="C00000"/>
                              </a:solidFill>
                              <a:latin typeface="Cambria Math" panose="02040503050406030204" pitchFamily="18" charset="0"/>
                            </a:rPr>
                          </m:ctrlPr>
                        </m:accPr>
                        <m:e>
                          <m:r>
                            <a:rPr lang="en-GB" sz="3200" b="0" i="1" smtClean="0">
                              <a:solidFill>
                                <a:srgbClr val="C00000"/>
                              </a:solidFill>
                              <a:latin typeface="Cambria Math" panose="02040503050406030204" pitchFamily="18" charset="0"/>
                            </a:rPr>
                            <m:t>𝑠</m:t>
                          </m:r>
                        </m:e>
                      </m:acc>
                    </m:oMath>
                  </m:oMathPara>
                </a14:m>
                <a:endParaRPr lang="en-GB" sz="3200" dirty="0">
                  <a:solidFill>
                    <a:srgbClr val="C00000"/>
                  </a:solidFill>
                </a:endParaRPr>
              </a:p>
            </p:txBody>
          </p:sp>
        </mc:Choice>
        <mc:Fallback xmlns="">
          <p:sp>
            <p:nvSpPr>
              <p:cNvPr id="39" name="TextBox 38">
                <a:extLst>
                  <a:ext uri="{FF2B5EF4-FFF2-40B4-BE49-F238E27FC236}">
                    <a16:creationId xmlns:a16="http://schemas.microsoft.com/office/drawing/2014/main" id="{9B2D2285-F1E8-4466-B1BA-2040D2E27551}"/>
                  </a:ext>
                </a:extLst>
              </p:cNvPr>
              <p:cNvSpPr txBox="1">
                <a:spLocks noRot="1" noChangeAspect="1" noMove="1" noResize="1" noEditPoints="1" noAdjustHandles="1" noChangeArrowheads="1" noChangeShapeType="1" noTextEdit="1"/>
              </p:cNvSpPr>
              <p:nvPr/>
            </p:nvSpPr>
            <p:spPr>
              <a:xfrm flipH="1">
                <a:off x="9359427" y="3924211"/>
                <a:ext cx="550407" cy="492443"/>
              </a:xfrm>
              <a:prstGeom prst="rect">
                <a:avLst/>
              </a:prstGeom>
              <a:blipFill>
                <a:blip r:embed="rId10"/>
                <a:stretch>
                  <a:fillRect/>
                </a:stretch>
              </a:blipFill>
            </p:spPr>
            <p:txBody>
              <a:bodyPr/>
              <a:lstStyle/>
              <a:p>
                <a:r>
                  <a:rPr lang="en-GB">
                    <a:noFill/>
                  </a:rPr>
                  <a:t> </a:t>
                </a:r>
              </a:p>
            </p:txBody>
          </p:sp>
        </mc:Fallback>
      </mc:AlternateContent>
      <p:grpSp>
        <p:nvGrpSpPr>
          <p:cNvPr id="40" name="Group 39">
            <a:extLst>
              <a:ext uri="{FF2B5EF4-FFF2-40B4-BE49-F238E27FC236}">
                <a16:creationId xmlns:a16="http://schemas.microsoft.com/office/drawing/2014/main" id="{AB571D2B-B694-42ED-8EFD-D8AB2C467688}"/>
              </a:ext>
            </a:extLst>
          </p:cNvPr>
          <p:cNvGrpSpPr/>
          <p:nvPr/>
        </p:nvGrpSpPr>
        <p:grpSpPr>
          <a:xfrm>
            <a:off x="8409335" y="3422191"/>
            <a:ext cx="2403566" cy="483146"/>
            <a:chOff x="8454280" y="1739952"/>
            <a:chExt cx="2403566" cy="483146"/>
          </a:xfrm>
        </p:grpSpPr>
        <p:cxnSp>
          <p:nvCxnSpPr>
            <p:cNvPr id="41" name="Straight Arrow Connector 40">
              <a:extLst>
                <a:ext uri="{FF2B5EF4-FFF2-40B4-BE49-F238E27FC236}">
                  <a16:creationId xmlns:a16="http://schemas.microsoft.com/office/drawing/2014/main" id="{F2A1D335-72C9-4BD2-B514-2C0E2CBBF2E2}"/>
                </a:ext>
              </a:extLst>
            </p:cNvPr>
            <p:cNvCxnSpPr/>
            <p:nvPr/>
          </p:nvCxnSpPr>
          <p:spPr>
            <a:xfrm>
              <a:off x="8454280" y="2223098"/>
              <a:ext cx="240356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68FA660-E94B-4111-BCCE-7BA5B04FF389}"/>
                    </a:ext>
                  </a:extLst>
                </p:cNvPr>
                <p:cNvSpPr txBox="1"/>
                <p:nvPr/>
              </p:nvSpPr>
              <p:spPr>
                <a:xfrm>
                  <a:off x="9491948" y="1739952"/>
                  <a:ext cx="328231" cy="4831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oMath>
                    </m:oMathPara>
                  </a14:m>
                  <a:endParaRPr lang="en-GB" sz="2800" dirty="0"/>
                </a:p>
              </p:txBody>
            </p:sp>
          </mc:Choice>
          <mc:Fallback xmlns="">
            <p:sp>
              <p:nvSpPr>
                <p:cNvPr id="42" name="TextBox 41">
                  <a:extLst>
                    <a:ext uri="{FF2B5EF4-FFF2-40B4-BE49-F238E27FC236}">
                      <a16:creationId xmlns:a16="http://schemas.microsoft.com/office/drawing/2014/main" id="{468FA660-E94B-4111-BCCE-7BA5B04FF389}"/>
                    </a:ext>
                  </a:extLst>
                </p:cNvPr>
                <p:cNvSpPr txBox="1">
                  <a:spLocks noRot="1" noChangeAspect="1" noMove="1" noResize="1" noEditPoints="1" noAdjustHandles="1" noChangeArrowheads="1" noChangeShapeType="1" noTextEdit="1"/>
                </p:cNvSpPr>
                <p:nvPr/>
              </p:nvSpPr>
              <p:spPr>
                <a:xfrm>
                  <a:off x="9491948" y="1739952"/>
                  <a:ext cx="328231" cy="483146"/>
                </a:xfrm>
                <a:prstGeom prst="rect">
                  <a:avLst/>
                </a:prstGeom>
                <a:blipFill>
                  <a:blip r:embed="rId11"/>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45BB5FC-E7CE-4C17-85B2-2968DA6EFD7D}"/>
                  </a:ext>
                </a:extLst>
              </p:cNvPr>
              <p:cNvSpPr txBox="1"/>
              <p:nvPr/>
            </p:nvSpPr>
            <p:spPr>
              <a:xfrm>
                <a:off x="10110797" y="1066356"/>
                <a:ext cx="12641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𝑐𝑜𝑠</m:t>
                      </m:r>
                      <m:r>
                        <a:rPr lang="en-GB" sz="2400" b="0" i="1" smtClean="0">
                          <a:latin typeface="Cambria Math" panose="02040503050406030204" pitchFamily="18" charset="0"/>
                        </a:rPr>
                        <m:t>0=1</m:t>
                      </m:r>
                    </m:oMath>
                  </m:oMathPara>
                </a14:m>
                <a:endParaRPr lang="en-GB" sz="2400" dirty="0"/>
              </a:p>
            </p:txBody>
          </p:sp>
        </mc:Choice>
        <mc:Fallback xmlns="">
          <p:sp>
            <p:nvSpPr>
              <p:cNvPr id="43" name="TextBox 42">
                <a:extLst>
                  <a:ext uri="{FF2B5EF4-FFF2-40B4-BE49-F238E27FC236}">
                    <a16:creationId xmlns:a16="http://schemas.microsoft.com/office/drawing/2014/main" id="{345BB5FC-E7CE-4C17-85B2-2968DA6EFD7D}"/>
                  </a:ext>
                </a:extLst>
              </p:cNvPr>
              <p:cNvSpPr txBox="1">
                <a:spLocks noRot="1" noChangeAspect="1" noMove="1" noResize="1" noEditPoints="1" noAdjustHandles="1" noChangeArrowheads="1" noChangeShapeType="1" noTextEdit="1"/>
              </p:cNvSpPr>
              <p:nvPr/>
            </p:nvSpPr>
            <p:spPr>
              <a:xfrm>
                <a:off x="10110797" y="1066356"/>
                <a:ext cx="1264192" cy="369332"/>
              </a:xfrm>
              <a:prstGeom prst="rect">
                <a:avLst/>
              </a:prstGeom>
              <a:blipFill>
                <a:blip r:embed="rId12"/>
                <a:stretch>
                  <a:fillRect l="-5314" r="-4831"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3BEC691-71BD-461A-B878-95AFA8496028}"/>
                  </a:ext>
                </a:extLst>
              </p:cNvPr>
              <p:cNvSpPr/>
              <p:nvPr/>
            </p:nvSpPr>
            <p:spPr>
              <a:xfrm>
                <a:off x="136846" y="3515051"/>
                <a:ext cx="7669857" cy="604909"/>
              </a:xfrm>
              <a:prstGeom prst="rect">
                <a:avLst/>
              </a:prstGeom>
            </p:spPr>
            <p:txBody>
              <a:bodyPr wrap="none">
                <a:spAutoFit/>
              </a:bodyPr>
              <a:lstStyle/>
              <a:p>
                <a:pPr marL="342900" lvl="0" indent="-342900">
                  <a:buFont typeface="Wingdings" panose="05000000000000000000" pitchFamily="2" charset="2"/>
                  <a:buChar char="Ø"/>
                </a:pPr>
                <a14:m>
                  <m:oMath xmlns:m="http://schemas.openxmlformats.org/officeDocument/2006/math">
                    <m:r>
                      <a:rPr lang="en-GB" sz="2400" i="1" smtClean="0">
                        <a:solidFill>
                          <a:prstClr val="black"/>
                        </a:solidFill>
                        <a:latin typeface="Cambria Math" panose="02040503050406030204" pitchFamily="18" charset="0"/>
                      </a:rPr>
                      <m:t>𝑑𝑊</m:t>
                    </m:r>
                    <m:r>
                      <a:rPr lang="en-GB" sz="2400" i="1" smtClean="0">
                        <a:solidFill>
                          <a:prstClr val="black"/>
                        </a:solidFill>
                        <a:latin typeface="Cambria Math" panose="02040503050406030204" pitchFamily="18" charset="0"/>
                      </a:rPr>
                      <m:t>=−</m:t>
                    </m:r>
                    <m:r>
                      <a:rPr lang="en-GB" sz="2400" i="1">
                        <a:latin typeface="Cambria Math" panose="02040503050406030204" pitchFamily="18" charset="0"/>
                      </a:rPr>
                      <m:t>𝑞</m:t>
                    </m:r>
                    <m:nary>
                      <m:naryPr>
                        <m:ctrlPr>
                          <a:rPr lang="en-GB" sz="2400" i="1">
                            <a:latin typeface="Cambria Math" panose="02040503050406030204" pitchFamily="18" charset="0"/>
                          </a:rPr>
                        </m:ctrlPr>
                      </m:naryPr>
                      <m:sub>
                        <m:r>
                          <m:rPr>
                            <m:brk m:alnAt="23"/>
                          </m:rPr>
                          <a:rPr lang="en-GB" sz="2400" i="1">
                            <a:latin typeface="Cambria Math" panose="02040503050406030204" pitchFamily="18" charset="0"/>
                          </a:rPr>
                          <m:t>𝑖</m:t>
                        </m:r>
                      </m:sub>
                      <m:sup>
                        <m:r>
                          <a:rPr lang="en-GB" sz="2400" i="1">
                            <a:latin typeface="Cambria Math" panose="02040503050406030204" pitchFamily="18" charset="0"/>
                          </a:rPr>
                          <m:t>𝑓</m:t>
                        </m:r>
                      </m:sup>
                      <m:e>
                        <m:acc>
                          <m:accPr>
                            <m:chr m:val="⃗"/>
                            <m:ctrlPr>
                              <a:rPr lang="en-GB" sz="2400" i="1">
                                <a:latin typeface="Cambria Math" panose="02040503050406030204" pitchFamily="18" charset="0"/>
                              </a:rPr>
                            </m:ctrlPr>
                          </m:accPr>
                          <m:e>
                            <m:r>
                              <a:rPr lang="en-GB" sz="2400" i="1">
                                <a:latin typeface="Cambria Math" panose="02040503050406030204" pitchFamily="18" charset="0"/>
                              </a:rPr>
                              <m:t>𝐸</m:t>
                            </m:r>
                          </m:e>
                        </m:acc>
                        <m:r>
                          <a:rPr lang="en-GB" sz="2400" i="1">
                            <a:latin typeface="Cambria Math" panose="02040503050406030204" pitchFamily="18" charset="0"/>
                          </a:rPr>
                          <m:t>.</m:t>
                        </m:r>
                        <m:r>
                          <a:rPr lang="en-GB" sz="2400" i="1">
                            <a:latin typeface="Cambria Math" panose="02040503050406030204" pitchFamily="18" charset="0"/>
                          </a:rPr>
                          <m:t>𝑑</m:t>
                        </m:r>
                        <m:acc>
                          <m:accPr>
                            <m:chr m:val="⃗"/>
                            <m:ctrlPr>
                              <a:rPr lang="en-GB" sz="2400" i="1">
                                <a:latin typeface="Cambria Math" panose="02040503050406030204" pitchFamily="18" charset="0"/>
                              </a:rPr>
                            </m:ctrlPr>
                          </m:accPr>
                          <m:e>
                            <m:r>
                              <a:rPr lang="en-GB" sz="2400" i="1">
                                <a:latin typeface="Cambria Math" panose="02040503050406030204" pitchFamily="18" charset="0"/>
                              </a:rPr>
                              <m:t>𝑠</m:t>
                            </m:r>
                          </m:e>
                        </m:acc>
                      </m:e>
                    </m:nary>
                    <m:r>
                      <a:rPr lang="en-GB" sz="2400" b="0" i="1" smtClean="0">
                        <a:solidFill>
                          <a:prstClr val="black"/>
                        </a:solidFill>
                        <a:latin typeface="Cambria Math" panose="02040503050406030204" pitchFamily="18" charset="0"/>
                      </a:rPr>
                      <m:t>,</m:t>
                    </m:r>
                  </m:oMath>
                </a14:m>
                <a:r>
                  <a:rPr lang="en-GB" sz="2400" dirty="0">
                    <a:solidFill>
                      <a:prstClr val="black"/>
                    </a:solidFill>
                  </a:rPr>
                  <a:t> when </a:t>
                </a:r>
                <a14:m>
                  <m:oMath xmlns:m="http://schemas.openxmlformats.org/officeDocument/2006/math">
                    <m:acc>
                      <m:accPr>
                        <m:chr m:val="⃗"/>
                        <m:ctrlPr>
                          <a:rPr lang="en-GB" sz="2400" b="1" i="1">
                            <a:solidFill>
                              <a:prstClr val="black"/>
                            </a:solidFill>
                            <a:latin typeface="Cambria Math" panose="02040503050406030204" pitchFamily="18" charset="0"/>
                          </a:rPr>
                        </m:ctrlPr>
                      </m:accPr>
                      <m:e>
                        <m:r>
                          <a:rPr lang="en-GB" sz="2400" b="1" i="1">
                            <a:solidFill>
                              <a:prstClr val="black"/>
                            </a:solidFill>
                            <a:latin typeface="Cambria Math" panose="02040503050406030204" pitchFamily="18" charset="0"/>
                          </a:rPr>
                          <m:t>𝑭</m:t>
                        </m:r>
                      </m:e>
                    </m:acc>
                    <m:r>
                      <a:rPr lang="en-GB" sz="2400" b="1" i="1" smtClean="0">
                        <a:solidFill>
                          <a:prstClr val="black"/>
                        </a:solidFill>
                        <a:latin typeface="Cambria Math" panose="02040503050406030204" pitchFamily="18" charset="0"/>
                      </a:rPr>
                      <m:t> </m:t>
                    </m:r>
                    <m:r>
                      <a:rPr lang="en-GB" sz="2400" b="1" i="1">
                        <a:solidFill>
                          <a:prstClr val="black"/>
                        </a:solidFill>
                        <a:latin typeface="Cambria Math" panose="02040503050406030204" pitchFamily="18" charset="0"/>
                        <a:ea typeface="Cambria Math" panose="02040503050406030204" pitchFamily="18" charset="0"/>
                      </a:rPr>
                      <m:t>⇄</m:t>
                    </m:r>
                    <m:r>
                      <a:rPr lang="en-GB" sz="2400" b="1" i="1">
                        <a:solidFill>
                          <a:prstClr val="black"/>
                        </a:solidFill>
                        <a:latin typeface="Cambria Math" panose="02040503050406030204" pitchFamily="18" charset="0"/>
                      </a:rPr>
                      <m:t>𝒅</m:t>
                    </m:r>
                    <m:acc>
                      <m:accPr>
                        <m:chr m:val="⃗"/>
                        <m:ctrlPr>
                          <a:rPr lang="en-GB" sz="2400" b="1" i="1">
                            <a:solidFill>
                              <a:prstClr val="black"/>
                            </a:solidFill>
                            <a:latin typeface="Cambria Math" panose="02040503050406030204" pitchFamily="18" charset="0"/>
                          </a:rPr>
                        </m:ctrlPr>
                      </m:accPr>
                      <m:e>
                        <m:r>
                          <a:rPr lang="en-GB" sz="2400" b="1" i="1">
                            <a:solidFill>
                              <a:prstClr val="black"/>
                            </a:solidFill>
                            <a:latin typeface="Cambria Math" panose="02040503050406030204" pitchFamily="18" charset="0"/>
                          </a:rPr>
                          <m:t>𝒔</m:t>
                        </m:r>
                      </m:e>
                    </m:acc>
                  </m:oMath>
                </a14:m>
                <a:r>
                  <a:rPr lang="en-GB" sz="2400" b="1" dirty="0">
                    <a:solidFill>
                      <a:prstClr val="black"/>
                    </a:solidFill>
                  </a:rPr>
                  <a:t> </a:t>
                </a:r>
                <a:r>
                  <a:rPr lang="en-GB" sz="2400" dirty="0">
                    <a:solidFill>
                      <a:prstClr val="black"/>
                    </a:solidFill>
                  </a:rPr>
                  <a:t>work will be </a:t>
                </a:r>
                <a:r>
                  <a:rPr lang="en-GB" sz="2400" b="1" dirty="0">
                    <a:solidFill>
                      <a:prstClr val="black"/>
                    </a:solidFill>
                  </a:rPr>
                  <a:t>positive</a:t>
                </a:r>
                <a:r>
                  <a:rPr lang="en-GB" sz="2400" dirty="0">
                    <a:solidFill>
                      <a:prstClr val="black"/>
                    </a:solidFill>
                  </a:rPr>
                  <a:t> </a:t>
                </a:r>
              </a:p>
            </p:txBody>
          </p:sp>
        </mc:Choice>
        <mc:Fallback xmlns="">
          <p:sp>
            <p:nvSpPr>
              <p:cNvPr id="44" name="Rectangle 43">
                <a:extLst>
                  <a:ext uri="{FF2B5EF4-FFF2-40B4-BE49-F238E27FC236}">
                    <a16:creationId xmlns:a16="http://schemas.microsoft.com/office/drawing/2014/main" id="{43BEC691-71BD-461A-B878-95AFA8496028}"/>
                  </a:ext>
                </a:extLst>
              </p:cNvPr>
              <p:cNvSpPr>
                <a:spLocks noRot="1" noChangeAspect="1" noMove="1" noResize="1" noEditPoints="1" noAdjustHandles="1" noChangeArrowheads="1" noChangeShapeType="1" noTextEdit="1"/>
              </p:cNvSpPr>
              <p:nvPr/>
            </p:nvSpPr>
            <p:spPr>
              <a:xfrm>
                <a:off x="136846" y="3515051"/>
                <a:ext cx="7669857" cy="604909"/>
              </a:xfrm>
              <a:prstGeom prst="rect">
                <a:avLst/>
              </a:prstGeom>
              <a:blipFill>
                <a:blip r:embed="rId13"/>
                <a:stretch>
                  <a:fillRect b="-131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F2643F3-D2F9-4553-9E62-AB3116E801E0}"/>
                  </a:ext>
                </a:extLst>
              </p:cNvPr>
              <p:cNvSpPr txBox="1"/>
              <p:nvPr/>
            </p:nvSpPr>
            <p:spPr>
              <a:xfrm>
                <a:off x="9973395" y="4063120"/>
                <a:ext cx="13817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𝑐𝑜𝑠</m:t>
                      </m:r>
                      <m:r>
                        <a:rPr lang="en-GB" b="0" i="1" smtClean="0">
                          <a:latin typeface="Cambria Math" panose="02040503050406030204" pitchFamily="18" charset="0"/>
                        </a:rPr>
                        <m:t>180=−1</m:t>
                      </m:r>
                    </m:oMath>
                  </m:oMathPara>
                </a14:m>
                <a:endParaRPr lang="en-GB" dirty="0"/>
              </a:p>
            </p:txBody>
          </p:sp>
        </mc:Choice>
        <mc:Fallback xmlns="">
          <p:sp>
            <p:nvSpPr>
              <p:cNvPr id="45" name="TextBox 44">
                <a:extLst>
                  <a:ext uri="{FF2B5EF4-FFF2-40B4-BE49-F238E27FC236}">
                    <a16:creationId xmlns:a16="http://schemas.microsoft.com/office/drawing/2014/main" id="{0F2643F3-D2F9-4553-9E62-AB3116E801E0}"/>
                  </a:ext>
                </a:extLst>
              </p:cNvPr>
              <p:cNvSpPr txBox="1">
                <a:spLocks noRot="1" noChangeAspect="1" noMove="1" noResize="1" noEditPoints="1" noAdjustHandles="1" noChangeArrowheads="1" noChangeShapeType="1" noTextEdit="1"/>
              </p:cNvSpPr>
              <p:nvPr/>
            </p:nvSpPr>
            <p:spPr>
              <a:xfrm>
                <a:off x="9973395" y="4063120"/>
                <a:ext cx="1381789" cy="276999"/>
              </a:xfrm>
              <a:prstGeom prst="rect">
                <a:avLst/>
              </a:prstGeom>
              <a:blipFill>
                <a:blip r:embed="rId14"/>
                <a:stretch>
                  <a:fillRect l="-3084" r="-3524" b="-8889"/>
                </a:stretch>
              </a:blipFill>
            </p:spPr>
            <p:txBody>
              <a:bodyPr/>
              <a:lstStyle/>
              <a:p>
                <a:r>
                  <a:rPr lang="en-GB">
                    <a:noFill/>
                  </a:rPr>
                  <a:t> </a:t>
                </a:r>
              </a:p>
            </p:txBody>
          </p:sp>
        </mc:Fallback>
      </mc:AlternateContent>
      <p:sp>
        <p:nvSpPr>
          <p:cNvPr id="46" name="TextBox 45">
            <a:extLst>
              <a:ext uri="{FF2B5EF4-FFF2-40B4-BE49-F238E27FC236}">
                <a16:creationId xmlns:a16="http://schemas.microsoft.com/office/drawing/2014/main" id="{B6A0B238-9E06-4879-A74A-463FD9415B1B}"/>
              </a:ext>
            </a:extLst>
          </p:cNvPr>
          <p:cNvSpPr txBox="1"/>
          <p:nvPr/>
        </p:nvSpPr>
        <p:spPr>
          <a:xfrm>
            <a:off x="9747849" y="1636069"/>
            <a:ext cx="2328523" cy="369332"/>
          </a:xfrm>
          <a:prstGeom prst="rect">
            <a:avLst/>
          </a:prstGeom>
          <a:noFill/>
        </p:spPr>
        <p:txBody>
          <a:bodyPr wrap="none" rtlCol="0">
            <a:spAutoFit/>
          </a:bodyPr>
          <a:lstStyle/>
          <a:p>
            <a:r>
              <a:rPr lang="en-GB" dirty="0"/>
              <a:t>Positive charge, Proton</a:t>
            </a:r>
          </a:p>
        </p:txBody>
      </p:sp>
      <p:sp>
        <p:nvSpPr>
          <p:cNvPr id="47" name="TextBox 46">
            <a:extLst>
              <a:ext uri="{FF2B5EF4-FFF2-40B4-BE49-F238E27FC236}">
                <a16:creationId xmlns:a16="http://schemas.microsoft.com/office/drawing/2014/main" id="{E12FE780-4C14-435D-BCFB-27933ED4979D}"/>
              </a:ext>
            </a:extLst>
          </p:cNvPr>
          <p:cNvSpPr txBox="1"/>
          <p:nvPr/>
        </p:nvSpPr>
        <p:spPr>
          <a:xfrm>
            <a:off x="9734432" y="4561685"/>
            <a:ext cx="2680497" cy="369332"/>
          </a:xfrm>
          <a:prstGeom prst="rect">
            <a:avLst/>
          </a:prstGeom>
          <a:noFill/>
        </p:spPr>
        <p:txBody>
          <a:bodyPr wrap="square" rtlCol="0">
            <a:spAutoFit/>
          </a:bodyPr>
          <a:lstStyle/>
          <a:p>
            <a:r>
              <a:rPr lang="en-GB" dirty="0"/>
              <a:t>Negative charge, electron</a:t>
            </a:r>
          </a:p>
        </p:txBody>
      </p:sp>
      <p:cxnSp>
        <p:nvCxnSpPr>
          <p:cNvPr id="49" name="Straight Arrow Connector 48">
            <a:extLst>
              <a:ext uri="{FF2B5EF4-FFF2-40B4-BE49-F238E27FC236}">
                <a16:creationId xmlns:a16="http://schemas.microsoft.com/office/drawing/2014/main" id="{721782FF-1012-4AA3-B985-BD9D274B9D67}"/>
              </a:ext>
            </a:extLst>
          </p:cNvPr>
          <p:cNvCxnSpPr>
            <a:cxnSpLocks/>
            <a:stCxn id="20" idx="3"/>
            <a:endCxn id="23" idx="1"/>
          </p:cNvCxnSpPr>
          <p:nvPr/>
        </p:nvCxnSpPr>
        <p:spPr>
          <a:xfrm>
            <a:off x="7150924" y="2282418"/>
            <a:ext cx="1258411" cy="41495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B1B87D7-65BF-479D-AC5A-606CF9870DB8}"/>
                  </a:ext>
                </a:extLst>
              </p:cNvPr>
              <p:cNvSpPr txBox="1"/>
              <p:nvPr/>
            </p:nvSpPr>
            <p:spPr>
              <a:xfrm>
                <a:off x="136846" y="4166665"/>
                <a:ext cx="7023398" cy="461665"/>
              </a:xfrm>
              <a:prstGeom prst="rect">
                <a:avLst/>
              </a:prstGeom>
              <a:noFill/>
            </p:spPr>
            <p:txBody>
              <a:bodyPr wrap="none" rtlCol="0">
                <a:spAutoFit/>
              </a:bodyPr>
              <a:lstStyle/>
              <a:p>
                <a:pPr marL="342900" indent="-342900">
                  <a:buFont typeface="Wingdings" panose="05000000000000000000" pitchFamily="2" charset="2"/>
                  <a:buChar char="Ø"/>
                </a:pPr>
                <a:r>
                  <a:rPr lang="en-GB" sz="2400" dirty="0">
                    <a:latin typeface="+mj-lt"/>
                  </a:rPr>
                  <a:t>Potential Energy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𝑈</m:t>
                    </m:r>
                  </m:oMath>
                </a14:m>
                <a:r>
                  <a:rPr lang="en-GB" sz="2400" dirty="0">
                    <a:latin typeface="+mj-lt"/>
                  </a:rPr>
                  <a:t> will be </a:t>
                </a:r>
                <a:r>
                  <a:rPr lang="en-GB" sz="2400" b="1" dirty="0">
                    <a:latin typeface="+mj-lt"/>
                  </a:rPr>
                  <a:t>Negative</a:t>
                </a:r>
                <a:r>
                  <a:rPr lang="en-GB" sz="2400" dirty="0">
                    <a:latin typeface="+mj-lt"/>
                  </a:rPr>
                  <a:t>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𝑊</m:t>
                    </m:r>
                    <m:r>
                      <a:rPr lang="en-GB" sz="2400" b="0" i="1" smtClean="0">
                        <a:latin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𝑈</m:t>
                    </m:r>
                    <m:r>
                      <a:rPr lang="en-GB" sz="2400" b="0" i="1" smtClean="0">
                        <a:latin typeface="Cambria Math" panose="02040503050406030204" pitchFamily="18" charset="0"/>
                        <a:ea typeface="Cambria Math" panose="02040503050406030204" pitchFamily="18" charset="0"/>
                      </a:rPr>
                      <m:t>)</m:t>
                    </m:r>
                  </m:oMath>
                </a14:m>
                <a:r>
                  <a:rPr lang="en-GB" sz="2400" dirty="0">
                    <a:latin typeface="+mj-lt"/>
                  </a:rPr>
                  <a:t> </a:t>
                </a:r>
              </a:p>
            </p:txBody>
          </p:sp>
        </mc:Choice>
        <mc:Fallback xmlns="">
          <p:sp>
            <p:nvSpPr>
              <p:cNvPr id="52" name="TextBox 51">
                <a:extLst>
                  <a:ext uri="{FF2B5EF4-FFF2-40B4-BE49-F238E27FC236}">
                    <a16:creationId xmlns:a16="http://schemas.microsoft.com/office/drawing/2014/main" id="{AB1B87D7-65BF-479D-AC5A-606CF9870DB8}"/>
                  </a:ext>
                </a:extLst>
              </p:cNvPr>
              <p:cNvSpPr txBox="1">
                <a:spLocks noRot="1" noChangeAspect="1" noMove="1" noResize="1" noEditPoints="1" noAdjustHandles="1" noChangeArrowheads="1" noChangeShapeType="1" noTextEdit="1"/>
              </p:cNvSpPr>
              <p:nvPr/>
            </p:nvSpPr>
            <p:spPr>
              <a:xfrm>
                <a:off x="136846" y="4166665"/>
                <a:ext cx="7023398" cy="461665"/>
              </a:xfrm>
              <a:prstGeom prst="rect">
                <a:avLst/>
              </a:prstGeom>
              <a:blipFill>
                <a:blip r:embed="rId15"/>
                <a:stretch>
                  <a:fillRect l="-1127" t="-10667" b="-30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C6A052C-D0D0-460A-9F2F-6B87E003E5A2}"/>
                  </a:ext>
                </a:extLst>
              </p:cNvPr>
              <p:cNvSpPr txBox="1"/>
              <p:nvPr/>
            </p:nvSpPr>
            <p:spPr>
              <a:xfrm>
                <a:off x="136846" y="4675035"/>
                <a:ext cx="8798434" cy="461665"/>
              </a:xfrm>
              <a:prstGeom prst="rect">
                <a:avLst/>
              </a:prstGeom>
              <a:noFill/>
            </p:spPr>
            <p:txBody>
              <a:bodyPr wrap="none" rtlCol="0">
                <a:spAutoFit/>
              </a:bodyPr>
              <a:lstStyle/>
              <a:p>
                <a:pPr marL="342900" indent="-342900">
                  <a:buFont typeface="Wingdings" panose="05000000000000000000" pitchFamily="2" charset="2"/>
                  <a:buChar char="Ø"/>
                </a:pPr>
                <a:r>
                  <a:rPr lang="en-GB" sz="2400" dirty="0"/>
                  <a:t>Kinetic Energy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𝐾</m:t>
                    </m:r>
                  </m:oMath>
                </a14:m>
                <a:r>
                  <a:rPr lang="en-GB" sz="2400" dirty="0"/>
                  <a:t> will be </a:t>
                </a:r>
                <a:r>
                  <a:rPr lang="en-GB" sz="2400" b="1" dirty="0"/>
                  <a:t>Positive (Gain energy)</a:t>
                </a:r>
                <a:r>
                  <a:rPr lang="en-GB" sz="2400" dirty="0"/>
                  <a:t>, </a:t>
                </a:r>
                <a14:m>
                  <m:oMath xmlns:m="http://schemas.openxmlformats.org/officeDocument/2006/math">
                    <m:r>
                      <a:rPr lang="en-GB" sz="240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𝑈</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𝐾</m:t>
                    </m:r>
                    <m:r>
                      <a:rPr lang="en-GB" sz="2400" i="1">
                        <a:latin typeface="Cambria Math" panose="02040503050406030204" pitchFamily="18" charset="0"/>
                        <a:ea typeface="Cambria Math" panose="02040503050406030204" pitchFamily="18" charset="0"/>
                      </a:rPr>
                      <m:t>)</m:t>
                    </m:r>
                  </m:oMath>
                </a14:m>
                <a:r>
                  <a:rPr lang="en-GB" sz="2400" dirty="0"/>
                  <a:t> </a:t>
                </a:r>
              </a:p>
            </p:txBody>
          </p:sp>
        </mc:Choice>
        <mc:Fallback xmlns="">
          <p:sp>
            <p:nvSpPr>
              <p:cNvPr id="53" name="TextBox 52">
                <a:extLst>
                  <a:ext uri="{FF2B5EF4-FFF2-40B4-BE49-F238E27FC236}">
                    <a16:creationId xmlns:a16="http://schemas.microsoft.com/office/drawing/2014/main" id="{CC6A052C-D0D0-460A-9F2F-6B87E003E5A2}"/>
                  </a:ext>
                </a:extLst>
              </p:cNvPr>
              <p:cNvSpPr txBox="1">
                <a:spLocks noRot="1" noChangeAspect="1" noMove="1" noResize="1" noEditPoints="1" noAdjustHandles="1" noChangeArrowheads="1" noChangeShapeType="1" noTextEdit="1"/>
              </p:cNvSpPr>
              <p:nvPr/>
            </p:nvSpPr>
            <p:spPr>
              <a:xfrm>
                <a:off x="136846" y="4675035"/>
                <a:ext cx="8798434" cy="461665"/>
              </a:xfrm>
              <a:prstGeom prst="rect">
                <a:avLst/>
              </a:prstGeom>
              <a:blipFill>
                <a:blip r:embed="rId16"/>
                <a:stretch>
                  <a:fillRect l="-900" t="-10526" b="-289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0F455F1-2D24-4C97-9A37-1EA0B6934080}"/>
                  </a:ext>
                </a:extLst>
              </p:cNvPr>
              <p:cNvSpPr txBox="1"/>
              <p:nvPr/>
            </p:nvSpPr>
            <p:spPr>
              <a:xfrm>
                <a:off x="136846" y="5183405"/>
                <a:ext cx="6964917" cy="491288"/>
              </a:xfrm>
              <a:prstGeom prst="rect">
                <a:avLst/>
              </a:prstGeom>
              <a:noFill/>
            </p:spPr>
            <p:txBody>
              <a:bodyPr wrap="square" rtlCol="0">
                <a:spAutoFit/>
              </a:bodyPr>
              <a:lstStyle/>
              <a:p>
                <a:pPr marL="342900" indent="-342900">
                  <a:buFont typeface="Wingdings" panose="05000000000000000000" pitchFamily="2" charset="2"/>
                  <a:buChar char="Ø"/>
                </a:pPr>
                <a:r>
                  <a:rPr lang="en-GB" sz="2400" dirty="0">
                    <a:latin typeface="+mj-lt"/>
                  </a:rPr>
                  <a:t>Electric Potential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𝑉</m:t>
                    </m:r>
                  </m:oMath>
                </a14:m>
                <a:r>
                  <a:rPr lang="en-GB" sz="2400" dirty="0">
                    <a:latin typeface="+mj-lt"/>
                  </a:rPr>
                  <a:t> will </a:t>
                </a:r>
                <a:r>
                  <a:rPr lang="en-GB" sz="2400" b="1" dirty="0">
                    <a:latin typeface="+mj-lt"/>
                  </a:rPr>
                  <a:t>Increase</a:t>
                </a:r>
                <a:r>
                  <a:rPr lang="en-GB" sz="2400" dirty="0">
                    <a:latin typeface="+mj-lt"/>
                  </a:rPr>
                  <a:t>, </a:t>
                </a:r>
                <a14:m>
                  <m:oMath xmlns:m="http://schemas.openxmlformats.org/officeDocument/2006/math">
                    <m:r>
                      <a:rPr lang="en-GB" sz="2400" b="0" i="0"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𝑉</m:t>
                    </m:r>
                    <m:r>
                      <a:rPr lang="en-GB" sz="2400" b="0" i="1" smtClean="0">
                        <a:latin typeface="Cambria Math" panose="02040503050406030204" pitchFamily="18" charset="0"/>
                        <a:ea typeface="Cambria Math" panose="02040503050406030204" pitchFamily="18" charset="0"/>
                      </a:rPr>
                      <m:t>=</m:t>
                    </m:r>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𝑉</m:t>
                        </m:r>
                      </m:e>
                      <m:sub>
                        <m:r>
                          <a:rPr lang="en-GB" sz="2400" b="0" i="1" smtClean="0">
                            <a:latin typeface="Cambria Math" panose="02040503050406030204" pitchFamily="18" charset="0"/>
                            <a:ea typeface="Cambria Math" panose="02040503050406030204" pitchFamily="18" charset="0"/>
                          </a:rPr>
                          <m:t>𝑓</m:t>
                        </m:r>
                      </m:sub>
                    </m:sSub>
                    <m:r>
                      <a:rPr lang="en-GB" sz="2400" b="0" i="1" smtClean="0">
                        <a:latin typeface="Cambria Math" panose="02040503050406030204" pitchFamily="18" charset="0"/>
                        <a:ea typeface="Cambria Math" panose="02040503050406030204" pitchFamily="18" charset="0"/>
                      </a:rPr>
                      <m:t>−</m:t>
                    </m:r>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𝑉</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oMath>
                </a14:m>
                <a:r>
                  <a:rPr lang="en-GB" sz="2400" dirty="0">
                    <a:latin typeface="+mj-lt"/>
                  </a:rPr>
                  <a:t> </a:t>
                </a:r>
              </a:p>
            </p:txBody>
          </p:sp>
        </mc:Choice>
        <mc:Fallback xmlns="">
          <p:sp>
            <p:nvSpPr>
              <p:cNvPr id="56" name="TextBox 55">
                <a:extLst>
                  <a:ext uri="{FF2B5EF4-FFF2-40B4-BE49-F238E27FC236}">
                    <a16:creationId xmlns:a16="http://schemas.microsoft.com/office/drawing/2014/main" id="{B0F455F1-2D24-4C97-9A37-1EA0B6934080}"/>
                  </a:ext>
                </a:extLst>
              </p:cNvPr>
              <p:cNvSpPr txBox="1">
                <a:spLocks noRot="1" noChangeAspect="1" noMove="1" noResize="1" noEditPoints="1" noAdjustHandles="1" noChangeArrowheads="1" noChangeShapeType="1" noTextEdit="1"/>
              </p:cNvSpPr>
              <p:nvPr/>
            </p:nvSpPr>
            <p:spPr>
              <a:xfrm>
                <a:off x="136846" y="5183405"/>
                <a:ext cx="6964917" cy="491288"/>
              </a:xfrm>
              <a:prstGeom prst="rect">
                <a:avLst/>
              </a:prstGeom>
              <a:blipFill>
                <a:blip r:embed="rId17"/>
                <a:stretch>
                  <a:fillRect l="-1137" t="-9877" b="-209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D50E4DA-8D18-42B2-AF89-973ABECF15EA}"/>
                  </a:ext>
                </a:extLst>
              </p:cNvPr>
              <p:cNvSpPr txBox="1"/>
              <p:nvPr/>
            </p:nvSpPr>
            <p:spPr>
              <a:xfrm>
                <a:off x="8383572" y="5219089"/>
                <a:ext cx="2991417" cy="1040285"/>
              </a:xfrm>
              <a:prstGeom prst="rect">
                <a:avLst/>
              </a:prstGeom>
              <a:noFill/>
            </p:spPr>
            <p:txBody>
              <a:bodyPr wrap="square" rtlCol="0">
                <a:spAutoFit/>
              </a:bodyPr>
              <a:lstStyle/>
              <a:p>
                <a:r>
                  <a:rPr lang="en-GB" sz="2000" dirty="0"/>
                  <a:t>Means moving from low </a:t>
                </a:r>
              </a:p>
              <a:p>
                <a:r>
                  <a:rPr lang="en-GB" sz="2000" dirty="0"/>
                  <a:t>potential to higher potential </a:t>
                </a:r>
              </a:p>
              <a:p>
                <a:pPr/>
                <a14:m>
                  <m:oMathPara xmlns:m="http://schemas.openxmlformats.org/officeDocument/2006/math">
                    <m:oMathParaPr>
                      <m:jc m:val="centerGroup"/>
                    </m:oMathParaPr>
                    <m:oMath xmlns:m="http://schemas.openxmlformats.org/officeDocument/2006/math">
                      <m:r>
                        <a:rPr lang="en-GB" sz="200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𝑉</m:t>
                      </m:r>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𝑓</m:t>
                          </m:r>
                        </m:sub>
                      </m:sSub>
                      <m:r>
                        <a:rPr lang="en-GB" sz="2000" b="0" i="1" smtClean="0">
                          <a:latin typeface="Cambria Math" panose="02040503050406030204" pitchFamily="18" charset="0"/>
                          <a:ea typeface="Cambria Math" panose="02040503050406030204" pitchFamily="18" charset="0"/>
                        </a:rPr>
                        <m:t>−</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𝑉</m:t>
                          </m:r>
                        </m:e>
                        <m:sub>
                          <m:r>
                            <a:rPr lang="en-GB" sz="2000" b="0" i="1" smtClean="0">
                              <a:latin typeface="Cambria Math" panose="02040503050406030204" pitchFamily="18" charset="0"/>
                              <a:ea typeface="Cambria Math" panose="02040503050406030204" pitchFamily="18" charset="0"/>
                            </a:rPr>
                            <m:t>𝑖</m:t>
                          </m:r>
                        </m:sub>
                      </m:sSub>
                    </m:oMath>
                  </m:oMathPara>
                </a14:m>
                <a:endParaRPr lang="en-GB" sz="2000" dirty="0"/>
              </a:p>
            </p:txBody>
          </p:sp>
        </mc:Choice>
        <mc:Fallback xmlns="">
          <p:sp>
            <p:nvSpPr>
              <p:cNvPr id="59" name="TextBox 58">
                <a:extLst>
                  <a:ext uri="{FF2B5EF4-FFF2-40B4-BE49-F238E27FC236}">
                    <a16:creationId xmlns:a16="http://schemas.microsoft.com/office/drawing/2014/main" id="{3D50E4DA-8D18-42B2-AF89-973ABECF15EA}"/>
                  </a:ext>
                </a:extLst>
              </p:cNvPr>
              <p:cNvSpPr txBox="1">
                <a:spLocks noRot="1" noChangeAspect="1" noMove="1" noResize="1" noEditPoints="1" noAdjustHandles="1" noChangeArrowheads="1" noChangeShapeType="1" noTextEdit="1"/>
              </p:cNvSpPr>
              <p:nvPr/>
            </p:nvSpPr>
            <p:spPr>
              <a:xfrm>
                <a:off x="8383572" y="5219089"/>
                <a:ext cx="2991417" cy="1040285"/>
              </a:xfrm>
              <a:prstGeom prst="rect">
                <a:avLst/>
              </a:prstGeom>
              <a:blipFill>
                <a:blip r:embed="rId18"/>
                <a:stretch>
                  <a:fillRect l="-2037" t="-2924" r="-3870" b="-3509"/>
                </a:stretch>
              </a:blipFill>
            </p:spPr>
            <p:txBody>
              <a:bodyPr/>
              <a:lstStyle/>
              <a:p>
                <a:r>
                  <a:rPr lang="en-GB">
                    <a:noFill/>
                  </a:rPr>
                  <a:t> </a:t>
                </a:r>
              </a:p>
            </p:txBody>
          </p:sp>
        </mc:Fallback>
      </mc:AlternateContent>
      <p:cxnSp>
        <p:nvCxnSpPr>
          <p:cNvPr id="60" name="Straight Arrow Connector 59">
            <a:extLst>
              <a:ext uri="{FF2B5EF4-FFF2-40B4-BE49-F238E27FC236}">
                <a16:creationId xmlns:a16="http://schemas.microsoft.com/office/drawing/2014/main" id="{E6503543-3A90-4BB8-A49D-80575C784523}"/>
              </a:ext>
            </a:extLst>
          </p:cNvPr>
          <p:cNvCxnSpPr>
            <a:cxnSpLocks/>
            <a:stCxn id="56" idx="3"/>
            <a:endCxn id="59" idx="1"/>
          </p:cNvCxnSpPr>
          <p:nvPr/>
        </p:nvCxnSpPr>
        <p:spPr>
          <a:xfrm>
            <a:off x="7101763" y="5429049"/>
            <a:ext cx="1281809" cy="31018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3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000"/>
                                        <p:tgtEl>
                                          <p:spTgt spid="4"/>
                                        </p:tgtEl>
                                      </p:cBhvr>
                                    </p:animEffect>
                                    <p:anim calcmode="lin" valueType="num">
                                      <p:cBhvr>
                                        <p:cTn id="39" dur="1000" fill="hold"/>
                                        <p:tgtEl>
                                          <p:spTgt spid="4"/>
                                        </p:tgtEl>
                                        <p:attrNameLst>
                                          <p:attrName>ppt_x</p:attrName>
                                        </p:attrNameLst>
                                      </p:cBhvr>
                                      <p:tavLst>
                                        <p:tav tm="0">
                                          <p:val>
                                            <p:strVal val="#ppt_x"/>
                                          </p:val>
                                        </p:tav>
                                        <p:tav tm="100000">
                                          <p:val>
                                            <p:strVal val="#ppt_x"/>
                                          </p:val>
                                        </p:tav>
                                      </p:tavLst>
                                    </p:anim>
                                    <p:anim calcmode="lin" valueType="num">
                                      <p:cBhvr>
                                        <p:cTn id="40" dur="1000" fill="hold"/>
                                        <p:tgtEl>
                                          <p:spTgt spid="4"/>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1000"/>
                                        <p:tgtEl>
                                          <p:spTgt spid="46"/>
                                        </p:tgtEl>
                                      </p:cBhvr>
                                    </p:animEffect>
                                    <p:anim calcmode="lin" valueType="num">
                                      <p:cBhvr>
                                        <p:cTn id="49" dur="1000" fill="hold"/>
                                        <p:tgtEl>
                                          <p:spTgt spid="46"/>
                                        </p:tgtEl>
                                        <p:attrNameLst>
                                          <p:attrName>ppt_x</p:attrName>
                                        </p:attrNameLst>
                                      </p:cBhvr>
                                      <p:tavLst>
                                        <p:tav tm="0">
                                          <p:val>
                                            <p:strVal val="#ppt_x"/>
                                          </p:val>
                                        </p:tav>
                                        <p:tav tm="100000">
                                          <p:val>
                                            <p:strVal val="#ppt_x"/>
                                          </p:val>
                                        </p:tav>
                                      </p:tavLst>
                                    </p:anim>
                                    <p:anim calcmode="lin" valueType="num">
                                      <p:cBhvr>
                                        <p:cTn id="5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1000"/>
                                        <p:tgtEl>
                                          <p:spTgt spid="43"/>
                                        </p:tgtEl>
                                      </p:cBhvr>
                                    </p:animEffect>
                                    <p:anim calcmode="lin" valueType="num">
                                      <p:cBhvr>
                                        <p:cTn id="56" dur="1000" fill="hold"/>
                                        <p:tgtEl>
                                          <p:spTgt spid="43"/>
                                        </p:tgtEl>
                                        <p:attrNameLst>
                                          <p:attrName>ppt_x</p:attrName>
                                        </p:attrNameLst>
                                      </p:cBhvr>
                                      <p:tavLst>
                                        <p:tav tm="0">
                                          <p:val>
                                            <p:strVal val="#ppt_x"/>
                                          </p:val>
                                        </p:tav>
                                        <p:tav tm="100000">
                                          <p:val>
                                            <p:strVal val="#ppt_x"/>
                                          </p:val>
                                        </p:tav>
                                      </p:tavLst>
                                    </p:anim>
                                    <p:anim calcmode="lin" valueType="num">
                                      <p:cBhvr>
                                        <p:cTn id="5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0"/>
                                        <p:tgtEl>
                                          <p:spTgt spid="20"/>
                                        </p:tgtEl>
                                      </p:cBhvr>
                                    </p:animEffect>
                                    <p:anim calcmode="lin" valueType="num">
                                      <p:cBhvr>
                                        <p:cTn id="77" dur="1000" fill="hold"/>
                                        <p:tgtEl>
                                          <p:spTgt spid="20"/>
                                        </p:tgtEl>
                                        <p:attrNameLst>
                                          <p:attrName>ppt_x</p:attrName>
                                        </p:attrNameLst>
                                      </p:cBhvr>
                                      <p:tavLst>
                                        <p:tav tm="0">
                                          <p:val>
                                            <p:strVal val="#ppt_x"/>
                                          </p:val>
                                        </p:tav>
                                        <p:tav tm="100000">
                                          <p:val>
                                            <p:strVal val="#ppt_x"/>
                                          </p:val>
                                        </p:tav>
                                      </p:tavLst>
                                    </p:anim>
                                    <p:anim calcmode="lin" valueType="num">
                                      <p:cBhvr>
                                        <p:cTn id="7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1000"/>
                                        <p:tgtEl>
                                          <p:spTgt spid="49"/>
                                        </p:tgtEl>
                                      </p:cBhvr>
                                    </p:animEffect>
                                    <p:anim calcmode="lin" valueType="num">
                                      <p:cBhvr>
                                        <p:cTn id="84" dur="1000" fill="hold"/>
                                        <p:tgtEl>
                                          <p:spTgt spid="49"/>
                                        </p:tgtEl>
                                        <p:attrNameLst>
                                          <p:attrName>ppt_x</p:attrName>
                                        </p:attrNameLst>
                                      </p:cBhvr>
                                      <p:tavLst>
                                        <p:tav tm="0">
                                          <p:val>
                                            <p:strVal val="#ppt_x"/>
                                          </p:val>
                                        </p:tav>
                                        <p:tav tm="100000">
                                          <p:val>
                                            <p:strVal val="#ppt_x"/>
                                          </p:val>
                                        </p:tav>
                                      </p:tavLst>
                                    </p:anim>
                                    <p:anim calcmode="lin" valueType="num">
                                      <p:cBhvr>
                                        <p:cTn id="85" dur="1000" fill="hold"/>
                                        <p:tgtEl>
                                          <p:spTgt spid="4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0"/>
                                        <p:tgtEl>
                                          <p:spTgt spid="23"/>
                                        </p:tgtEl>
                                      </p:cBhvr>
                                    </p:animEffect>
                                    <p:anim calcmode="lin" valueType="num">
                                      <p:cBhvr>
                                        <p:cTn id="89" dur="1000" fill="hold"/>
                                        <p:tgtEl>
                                          <p:spTgt spid="23"/>
                                        </p:tgtEl>
                                        <p:attrNameLst>
                                          <p:attrName>ppt_x</p:attrName>
                                        </p:attrNameLst>
                                      </p:cBhvr>
                                      <p:tavLst>
                                        <p:tav tm="0">
                                          <p:val>
                                            <p:strVal val="#ppt_x"/>
                                          </p:val>
                                        </p:tav>
                                        <p:tav tm="100000">
                                          <p:val>
                                            <p:strVal val="#ppt_x"/>
                                          </p:val>
                                        </p:tav>
                                      </p:tavLst>
                                    </p:anim>
                                    <p:anim calcmode="lin" valueType="num">
                                      <p:cBhvr>
                                        <p:cTn id="9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fade">
                                      <p:cBhvr>
                                        <p:cTn id="95" dur="1000"/>
                                        <p:tgtEl>
                                          <p:spTgt spid="28"/>
                                        </p:tgtEl>
                                      </p:cBhvr>
                                    </p:animEffect>
                                    <p:anim calcmode="lin" valueType="num">
                                      <p:cBhvr>
                                        <p:cTn id="96" dur="1000" fill="hold"/>
                                        <p:tgtEl>
                                          <p:spTgt spid="28"/>
                                        </p:tgtEl>
                                        <p:attrNameLst>
                                          <p:attrName>ppt_x</p:attrName>
                                        </p:attrNameLst>
                                      </p:cBhvr>
                                      <p:tavLst>
                                        <p:tav tm="0">
                                          <p:val>
                                            <p:strVal val="#ppt_x"/>
                                          </p:val>
                                        </p:tav>
                                        <p:tav tm="100000">
                                          <p:val>
                                            <p:strVal val="#ppt_x"/>
                                          </p:val>
                                        </p:tav>
                                      </p:tavLst>
                                    </p:anim>
                                    <p:anim calcmode="lin" valueType="num">
                                      <p:cBhvr>
                                        <p:cTn id="9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fade">
                                      <p:cBhvr>
                                        <p:cTn id="102" dur="1000"/>
                                        <p:tgtEl>
                                          <p:spTgt spid="40"/>
                                        </p:tgtEl>
                                      </p:cBhvr>
                                    </p:animEffect>
                                    <p:anim calcmode="lin" valueType="num">
                                      <p:cBhvr>
                                        <p:cTn id="103" dur="1000" fill="hold"/>
                                        <p:tgtEl>
                                          <p:spTgt spid="40"/>
                                        </p:tgtEl>
                                        <p:attrNameLst>
                                          <p:attrName>ppt_x</p:attrName>
                                        </p:attrNameLst>
                                      </p:cBhvr>
                                      <p:tavLst>
                                        <p:tav tm="0">
                                          <p:val>
                                            <p:strVal val="#ppt_x"/>
                                          </p:val>
                                        </p:tav>
                                        <p:tav tm="100000">
                                          <p:val>
                                            <p:strVal val="#ppt_x"/>
                                          </p:val>
                                        </p:tav>
                                      </p:tavLst>
                                    </p:anim>
                                    <p:anim calcmode="lin" valueType="num">
                                      <p:cBhvr>
                                        <p:cTn id="10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36"/>
                                        </p:tgtEl>
                                        <p:attrNameLst>
                                          <p:attrName>style.visibility</p:attrName>
                                        </p:attrNameLst>
                                      </p:cBhvr>
                                      <p:to>
                                        <p:strVal val="visible"/>
                                      </p:to>
                                    </p:set>
                                    <p:animEffect transition="in" filter="fade">
                                      <p:cBhvr>
                                        <p:cTn id="109" dur="1000"/>
                                        <p:tgtEl>
                                          <p:spTgt spid="36"/>
                                        </p:tgtEl>
                                      </p:cBhvr>
                                    </p:animEffect>
                                    <p:anim calcmode="lin" valueType="num">
                                      <p:cBhvr>
                                        <p:cTn id="110" dur="1000" fill="hold"/>
                                        <p:tgtEl>
                                          <p:spTgt spid="36"/>
                                        </p:tgtEl>
                                        <p:attrNameLst>
                                          <p:attrName>ppt_x</p:attrName>
                                        </p:attrNameLst>
                                      </p:cBhvr>
                                      <p:tavLst>
                                        <p:tav tm="0">
                                          <p:val>
                                            <p:strVal val="#ppt_x"/>
                                          </p:val>
                                        </p:tav>
                                        <p:tav tm="100000">
                                          <p:val>
                                            <p:strVal val="#ppt_x"/>
                                          </p:val>
                                        </p:tav>
                                      </p:tavLst>
                                    </p:anim>
                                    <p:anim calcmode="lin" valueType="num">
                                      <p:cBhvr>
                                        <p:cTn id="111" dur="1000" fill="hold"/>
                                        <p:tgtEl>
                                          <p:spTgt spid="36"/>
                                        </p:tgtEl>
                                        <p:attrNameLst>
                                          <p:attrName>ppt_y</p:attrName>
                                        </p:attrNameLst>
                                      </p:cBhvr>
                                      <p:tavLst>
                                        <p:tav tm="0">
                                          <p:val>
                                            <p:strVal val="#ppt_y+.1"/>
                                          </p:val>
                                        </p:tav>
                                        <p:tav tm="100000">
                                          <p:val>
                                            <p:strVal val="#ppt_y"/>
                                          </p:val>
                                        </p:tav>
                                      </p:tavLst>
                                    </p:anim>
                                  </p:childTnLst>
                                </p:cTn>
                              </p:par>
                              <p:par>
                                <p:cTn id="112" presetID="42" presetClass="entr" presetSubtype="0" fill="hold"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1000"/>
                                        <p:tgtEl>
                                          <p:spTgt spid="33"/>
                                        </p:tgtEl>
                                      </p:cBhvr>
                                    </p:animEffect>
                                    <p:anim calcmode="lin" valueType="num">
                                      <p:cBhvr>
                                        <p:cTn id="115" dur="1000" fill="hold"/>
                                        <p:tgtEl>
                                          <p:spTgt spid="33"/>
                                        </p:tgtEl>
                                        <p:attrNameLst>
                                          <p:attrName>ppt_x</p:attrName>
                                        </p:attrNameLst>
                                      </p:cBhvr>
                                      <p:tavLst>
                                        <p:tav tm="0">
                                          <p:val>
                                            <p:strVal val="#ppt_x"/>
                                          </p:val>
                                        </p:tav>
                                        <p:tav tm="100000">
                                          <p:val>
                                            <p:strVal val="#ppt_x"/>
                                          </p:val>
                                        </p:tav>
                                      </p:tavLst>
                                    </p:anim>
                                    <p:anim calcmode="lin" valueType="num">
                                      <p:cBhvr>
                                        <p:cTn id="1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fade">
                                      <p:cBhvr>
                                        <p:cTn id="121" dur="1000"/>
                                        <p:tgtEl>
                                          <p:spTgt spid="39"/>
                                        </p:tgtEl>
                                      </p:cBhvr>
                                    </p:animEffect>
                                    <p:anim calcmode="lin" valueType="num">
                                      <p:cBhvr>
                                        <p:cTn id="122" dur="1000" fill="hold"/>
                                        <p:tgtEl>
                                          <p:spTgt spid="39"/>
                                        </p:tgtEl>
                                        <p:attrNameLst>
                                          <p:attrName>ppt_x</p:attrName>
                                        </p:attrNameLst>
                                      </p:cBhvr>
                                      <p:tavLst>
                                        <p:tav tm="0">
                                          <p:val>
                                            <p:strVal val="#ppt_x"/>
                                          </p:val>
                                        </p:tav>
                                        <p:tav tm="100000">
                                          <p:val>
                                            <p:strVal val="#ppt_x"/>
                                          </p:val>
                                        </p:tav>
                                      </p:tavLst>
                                    </p:anim>
                                    <p:anim calcmode="lin" valueType="num">
                                      <p:cBhvr>
                                        <p:cTn id="123" dur="1000" fill="hold"/>
                                        <p:tgtEl>
                                          <p:spTgt spid="39"/>
                                        </p:tgtEl>
                                        <p:attrNameLst>
                                          <p:attrName>ppt_y</p:attrName>
                                        </p:attrNameLst>
                                      </p:cBhvr>
                                      <p:tavLst>
                                        <p:tav tm="0">
                                          <p:val>
                                            <p:strVal val="#ppt_y+.1"/>
                                          </p:val>
                                        </p:tav>
                                        <p:tav tm="100000">
                                          <p:val>
                                            <p:strVal val="#ppt_y"/>
                                          </p:val>
                                        </p:tav>
                                      </p:tavLst>
                                    </p:anim>
                                  </p:childTnLst>
                                </p:cTn>
                              </p:par>
                              <p:par>
                                <p:cTn id="124" presetID="42" presetClass="entr" presetSubtype="0" fill="hold"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1000"/>
                                        <p:tgtEl>
                                          <p:spTgt spid="29"/>
                                        </p:tgtEl>
                                      </p:cBhvr>
                                    </p:animEffect>
                                    <p:anim calcmode="lin" valueType="num">
                                      <p:cBhvr>
                                        <p:cTn id="127" dur="1000" fill="hold"/>
                                        <p:tgtEl>
                                          <p:spTgt spid="29"/>
                                        </p:tgtEl>
                                        <p:attrNameLst>
                                          <p:attrName>ppt_x</p:attrName>
                                        </p:attrNameLst>
                                      </p:cBhvr>
                                      <p:tavLst>
                                        <p:tav tm="0">
                                          <p:val>
                                            <p:strVal val="#ppt_x"/>
                                          </p:val>
                                        </p:tav>
                                        <p:tav tm="100000">
                                          <p:val>
                                            <p:strVal val="#ppt_x"/>
                                          </p:val>
                                        </p:tav>
                                      </p:tavLst>
                                    </p:anim>
                                    <p:anim calcmode="lin" valueType="num">
                                      <p:cBhvr>
                                        <p:cTn id="128" dur="1000" fill="hold"/>
                                        <p:tgtEl>
                                          <p:spTgt spid="29"/>
                                        </p:tgtEl>
                                        <p:attrNameLst>
                                          <p:attrName>ppt_y</p:attrName>
                                        </p:attrNameLst>
                                      </p:cBhvr>
                                      <p:tavLst>
                                        <p:tav tm="0">
                                          <p:val>
                                            <p:strVal val="#ppt_y+.1"/>
                                          </p:val>
                                        </p:tav>
                                        <p:tav tm="100000">
                                          <p:val>
                                            <p:strVal val="#ppt_y"/>
                                          </p:val>
                                        </p:tav>
                                      </p:tavLst>
                                    </p:anim>
                                  </p:childTnLst>
                                </p:cTn>
                              </p:par>
                              <p:par>
                                <p:cTn id="129" presetID="42" presetClass="entr" presetSubtype="0" fill="hold" nodeType="withEffect">
                                  <p:stCondLst>
                                    <p:cond delay="0"/>
                                  </p:stCondLst>
                                  <p:childTnLst>
                                    <p:set>
                                      <p:cBhvr>
                                        <p:cTn id="130" dur="1" fill="hold">
                                          <p:stCondLst>
                                            <p:cond delay="0"/>
                                          </p:stCondLst>
                                        </p:cTn>
                                        <p:tgtEl>
                                          <p:spTgt spid="30"/>
                                        </p:tgtEl>
                                        <p:attrNameLst>
                                          <p:attrName>style.visibility</p:attrName>
                                        </p:attrNameLst>
                                      </p:cBhvr>
                                      <p:to>
                                        <p:strVal val="visible"/>
                                      </p:to>
                                    </p:set>
                                    <p:animEffect transition="in" filter="fade">
                                      <p:cBhvr>
                                        <p:cTn id="131" dur="1000"/>
                                        <p:tgtEl>
                                          <p:spTgt spid="30"/>
                                        </p:tgtEl>
                                      </p:cBhvr>
                                    </p:animEffect>
                                    <p:anim calcmode="lin" valueType="num">
                                      <p:cBhvr>
                                        <p:cTn id="132" dur="1000" fill="hold"/>
                                        <p:tgtEl>
                                          <p:spTgt spid="30"/>
                                        </p:tgtEl>
                                        <p:attrNameLst>
                                          <p:attrName>ppt_x</p:attrName>
                                        </p:attrNameLst>
                                      </p:cBhvr>
                                      <p:tavLst>
                                        <p:tav tm="0">
                                          <p:val>
                                            <p:strVal val="#ppt_x"/>
                                          </p:val>
                                        </p:tav>
                                        <p:tav tm="100000">
                                          <p:val>
                                            <p:strVal val="#ppt_x"/>
                                          </p:val>
                                        </p:tav>
                                      </p:tavLst>
                                    </p:anim>
                                    <p:anim calcmode="lin" valueType="num">
                                      <p:cBhvr>
                                        <p:cTn id="13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fade">
                                      <p:cBhvr>
                                        <p:cTn id="138" dur="1000"/>
                                        <p:tgtEl>
                                          <p:spTgt spid="47"/>
                                        </p:tgtEl>
                                      </p:cBhvr>
                                    </p:animEffect>
                                    <p:anim calcmode="lin" valueType="num">
                                      <p:cBhvr>
                                        <p:cTn id="139" dur="1000" fill="hold"/>
                                        <p:tgtEl>
                                          <p:spTgt spid="47"/>
                                        </p:tgtEl>
                                        <p:attrNameLst>
                                          <p:attrName>ppt_x</p:attrName>
                                        </p:attrNameLst>
                                      </p:cBhvr>
                                      <p:tavLst>
                                        <p:tav tm="0">
                                          <p:val>
                                            <p:strVal val="#ppt_x"/>
                                          </p:val>
                                        </p:tav>
                                        <p:tav tm="100000">
                                          <p:val>
                                            <p:strVal val="#ppt_x"/>
                                          </p:val>
                                        </p:tav>
                                      </p:tavLst>
                                    </p:anim>
                                    <p:anim calcmode="lin" valueType="num">
                                      <p:cBhvr>
                                        <p:cTn id="14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in" filter="fade">
                                      <p:cBhvr>
                                        <p:cTn id="145" dur="1000"/>
                                        <p:tgtEl>
                                          <p:spTgt spid="45"/>
                                        </p:tgtEl>
                                      </p:cBhvr>
                                    </p:animEffect>
                                    <p:anim calcmode="lin" valueType="num">
                                      <p:cBhvr>
                                        <p:cTn id="146" dur="1000" fill="hold"/>
                                        <p:tgtEl>
                                          <p:spTgt spid="45"/>
                                        </p:tgtEl>
                                        <p:attrNameLst>
                                          <p:attrName>ppt_x</p:attrName>
                                        </p:attrNameLst>
                                      </p:cBhvr>
                                      <p:tavLst>
                                        <p:tav tm="0">
                                          <p:val>
                                            <p:strVal val="#ppt_x"/>
                                          </p:val>
                                        </p:tav>
                                        <p:tav tm="100000">
                                          <p:val>
                                            <p:strVal val="#ppt_x"/>
                                          </p:val>
                                        </p:tav>
                                      </p:tavLst>
                                    </p:anim>
                                    <p:anim calcmode="lin" valueType="num">
                                      <p:cBhvr>
                                        <p:cTn id="147"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fade">
                                      <p:cBhvr>
                                        <p:cTn id="152" dur="1000"/>
                                        <p:tgtEl>
                                          <p:spTgt spid="44"/>
                                        </p:tgtEl>
                                      </p:cBhvr>
                                    </p:animEffect>
                                    <p:anim calcmode="lin" valueType="num">
                                      <p:cBhvr>
                                        <p:cTn id="153" dur="1000" fill="hold"/>
                                        <p:tgtEl>
                                          <p:spTgt spid="44"/>
                                        </p:tgtEl>
                                        <p:attrNameLst>
                                          <p:attrName>ppt_x</p:attrName>
                                        </p:attrNameLst>
                                      </p:cBhvr>
                                      <p:tavLst>
                                        <p:tav tm="0">
                                          <p:val>
                                            <p:strVal val="#ppt_x"/>
                                          </p:val>
                                        </p:tav>
                                        <p:tav tm="100000">
                                          <p:val>
                                            <p:strVal val="#ppt_x"/>
                                          </p:val>
                                        </p:tav>
                                      </p:tavLst>
                                    </p:anim>
                                    <p:anim calcmode="lin" valueType="num">
                                      <p:cBhvr>
                                        <p:cTn id="15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52"/>
                                        </p:tgtEl>
                                        <p:attrNameLst>
                                          <p:attrName>style.visibility</p:attrName>
                                        </p:attrNameLst>
                                      </p:cBhvr>
                                      <p:to>
                                        <p:strVal val="visible"/>
                                      </p:to>
                                    </p:set>
                                    <p:animEffect transition="in" filter="fade">
                                      <p:cBhvr>
                                        <p:cTn id="159" dur="1000"/>
                                        <p:tgtEl>
                                          <p:spTgt spid="52"/>
                                        </p:tgtEl>
                                      </p:cBhvr>
                                    </p:animEffect>
                                    <p:anim calcmode="lin" valueType="num">
                                      <p:cBhvr>
                                        <p:cTn id="160" dur="1000" fill="hold"/>
                                        <p:tgtEl>
                                          <p:spTgt spid="52"/>
                                        </p:tgtEl>
                                        <p:attrNameLst>
                                          <p:attrName>ppt_x</p:attrName>
                                        </p:attrNameLst>
                                      </p:cBhvr>
                                      <p:tavLst>
                                        <p:tav tm="0">
                                          <p:val>
                                            <p:strVal val="#ppt_x"/>
                                          </p:val>
                                        </p:tav>
                                        <p:tav tm="100000">
                                          <p:val>
                                            <p:strVal val="#ppt_x"/>
                                          </p:val>
                                        </p:tav>
                                      </p:tavLst>
                                    </p:anim>
                                    <p:anim calcmode="lin" valueType="num">
                                      <p:cBhvr>
                                        <p:cTn id="161"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42" presetClass="entr" presetSubtype="0" fill="hold" grpId="0" nodeType="click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1000"/>
                                        <p:tgtEl>
                                          <p:spTgt spid="53"/>
                                        </p:tgtEl>
                                      </p:cBhvr>
                                    </p:animEffect>
                                    <p:anim calcmode="lin" valueType="num">
                                      <p:cBhvr>
                                        <p:cTn id="167" dur="1000" fill="hold"/>
                                        <p:tgtEl>
                                          <p:spTgt spid="53"/>
                                        </p:tgtEl>
                                        <p:attrNameLst>
                                          <p:attrName>ppt_x</p:attrName>
                                        </p:attrNameLst>
                                      </p:cBhvr>
                                      <p:tavLst>
                                        <p:tav tm="0">
                                          <p:val>
                                            <p:strVal val="#ppt_x"/>
                                          </p:val>
                                        </p:tav>
                                        <p:tav tm="100000">
                                          <p:val>
                                            <p:strVal val="#ppt_x"/>
                                          </p:val>
                                        </p:tav>
                                      </p:tavLst>
                                    </p:anim>
                                    <p:anim calcmode="lin" valueType="num">
                                      <p:cBhvr>
                                        <p:cTn id="16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69" fill="hold">
                      <p:stCondLst>
                        <p:cond delay="indefinite"/>
                      </p:stCondLst>
                      <p:childTnLst>
                        <p:par>
                          <p:cTn id="170" fill="hold">
                            <p:stCondLst>
                              <p:cond delay="0"/>
                            </p:stCondLst>
                            <p:childTnLst>
                              <p:par>
                                <p:cTn id="171" presetID="42" presetClass="entr" presetSubtype="0" fill="hold" grpId="0" nodeType="clickEffect">
                                  <p:stCondLst>
                                    <p:cond delay="0"/>
                                  </p:stCondLst>
                                  <p:childTnLst>
                                    <p:set>
                                      <p:cBhvr>
                                        <p:cTn id="172" dur="1" fill="hold">
                                          <p:stCondLst>
                                            <p:cond delay="0"/>
                                          </p:stCondLst>
                                        </p:cTn>
                                        <p:tgtEl>
                                          <p:spTgt spid="56"/>
                                        </p:tgtEl>
                                        <p:attrNameLst>
                                          <p:attrName>style.visibility</p:attrName>
                                        </p:attrNameLst>
                                      </p:cBhvr>
                                      <p:to>
                                        <p:strVal val="visible"/>
                                      </p:to>
                                    </p:set>
                                    <p:animEffect transition="in" filter="fade">
                                      <p:cBhvr>
                                        <p:cTn id="173" dur="1000"/>
                                        <p:tgtEl>
                                          <p:spTgt spid="56"/>
                                        </p:tgtEl>
                                      </p:cBhvr>
                                    </p:animEffect>
                                    <p:anim calcmode="lin" valueType="num">
                                      <p:cBhvr>
                                        <p:cTn id="174" dur="1000" fill="hold"/>
                                        <p:tgtEl>
                                          <p:spTgt spid="56"/>
                                        </p:tgtEl>
                                        <p:attrNameLst>
                                          <p:attrName>ppt_x</p:attrName>
                                        </p:attrNameLst>
                                      </p:cBhvr>
                                      <p:tavLst>
                                        <p:tav tm="0">
                                          <p:val>
                                            <p:strVal val="#ppt_x"/>
                                          </p:val>
                                        </p:tav>
                                        <p:tav tm="100000">
                                          <p:val>
                                            <p:strVal val="#ppt_x"/>
                                          </p:val>
                                        </p:tav>
                                      </p:tavLst>
                                    </p:anim>
                                    <p:anim calcmode="lin" valueType="num">
                                      <p:cBhvr>
                                        <p:cTn id="17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42" presetClass="entr" presetSubtype="0" fill="hold" grpId="0" nodeType="click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fade">
                                      <p:cBhvr>
                                        <p:cTn id="180" dur="1000"/>
                                        <p:tgtEl>
                                          <p:spTgt spid="59"/>
                                        </p:tgtEl>
                                      </p:cBhvr>
                                    </p:animEffect>
                                    <p:anim calcmode="lin" valueType="num">
                                      <p:cBhvr>
                                        <p:cTn id="181" dur="1000" fill="hold"/>
                                        <p:tgtEl>
                                          <p:spTgt spid="59"/>
                                        </p:tgtEl>
                                        <p:attrNameLst>
                                          <p:attrName>ppt_x</p:attrName>
                                        </p:attrNameLst>
                                      </p:cBhvr>
                                      <p:tavLst>
                                        <p:tav tm="0">
                                          <p:val>
                                            <p:strVal val="#ppt_x"/>
                                          </p:val>
                                        </p:tav>
                                        <p:tav tm="100000">
                                          <p:val>
                                            <p:strVal val="#ppt_x"/>
                                          </p:val>
                                        </p:tav>
                                      </p:tavLst>
                                    </p:anim>
                                    <p:anim calcmode="lin" valueType="num">
                                      <p:cBhvr>
                                        <p:cTn id="182" dur="1000" fill="hold"/>
                                        <p:tgtEl>
                                          <p:spTgt spid="59"/>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60"/>
                                        </p:tgtEl>
                                        <p:attrNameLst>
                                          <p:attrName>style.visibility</p:attrName>
                                        </p:attrNameLst>
                                      </p:cBhvr>
                                      <p:to>
                                        <p:strVal val="visible"/>
                                      </p:to>
                                    </p:set>
                                    <p:animEffect transition="in" filter="fade">
                                      <p:cBhvr>
                                        <p:cTn id="185" dur="1000"/>
                                        <p:tgtEl>
                                          <p:spTgt spid="60"/>
                                        </p:tgtEl>
                                      </p:cBhvr>
                                    </p:animEffect>
                                    <p:anim calcmode="lin" valueType="num">
                                      <p:cBhvr>
                                        <p:cTn id="186" dur="1000" fill="hold"/>
                                        <p:tgtEl>
                                          <p:spTgt spid="60"/>
                                        </p:tgtEl>
                                        <p:attrNameLst>
                                          <p:attrName>ppt_x</p:attrName>
                                        </p:attrNameLst>
                                      </p:cBhvr>
                                      <p:tavLst>
                                        <p:tav tm="0">
                                          <p:val>
                                            <p:strVal val="#ppt_x"/>
                                          </p:val>
                                        </p:tav>
                                        <p:tav tm="100000">
                                          <p:val>
                                            <p:strVal val="#ppt_x"/>
                                          </p:val>
                                        </p:tav>
                                      </p:tavLst>
                                    </p:anim>
                                    <p:anim calcmode="lin" valueType="num">
                                      <p:cBhvr>
                                        <p:cTn id="18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P spid="20" grpId="0"/>
      <p:bldP spid="22" grpId="0"/>
      <p:bldP spid="23" grpId="0"/>
      <p:bldP spid="28" grpId="0"/>
      <p:bldP spid="39" grpId="0"/>
      <p:bldP spid="43" grpId="0"/>
      <p:bldP spid="44" grpId="0"/>
      <p:bldP spid="45" grpId="0"/>
      <p:bldP spid="46" grpId="0"/>
      <p:bldP spid="47" grpId="0"/>
      <p:bldP spid="52" grpId="0"/>
      <p:bldP spid="53" grpId="0"/>
      <p:bldP spid="56"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609A41-FE16-459F-BA9A-FFB4C332ACFC}"/>
              </a:ext>
            </a:extLst>
          </p:cNvPr>
          <p:cNvPicPr>
            <a:picLocks noChangeAspect="1"/>
          </p:cNvPicPr>
          <p:nvPr/>
        </p:nvPicPr>
        <p:blipFill>
          <a:blip r:embed="rId2"/>
          <a:stretch>
            <a:fillRect/>
          </a:stretch>
        </p:blipFill>
        <p:spPr>
          <a:xfrm>
            <a:off x="0" y="-151498"/>
            <a:ext cx="12192000" cy="1909960"/>
          </a:xfrm>
          <a:prstGeom prst="rect">
            <a:avLst/>
          </a:prstGeom>
        </p:spPr>
      </p:pic>
      <p:sp>
        <p:nvSpPr>
          <p:cNvPr id="3" name="TextBox 2">
            <a:extLst>
              <a:ext uri="{FF2B5EF4-FFF2-40B4-BE49-F238E27FC236}">
                <a16:creationId xmlns:a16="http://schemas.microsoft.com/office/drawing/2014/main" id="{F7B7637C-BAA5-4253-AA3C-753A82E98D03}"/>
              </a:ext>
            </a:extLst>
          </p:cNvPr>
          <p:cNvSpPr txBox="1"/>
          <p:nvPr/>
        </p:nvSpPr>
        <p:spPr>
          <a:xfrm>
            <a:off x="360535" y="2474308"/>
            <a:ext cx="11831465" cy="523220"/>
          </a:xfrm>
          <a:prstGeom prst="rect">
            <a:avLst/>
          </a:prstGeom>
          <a:noFill/>
        </p:spPr>
        <p:txBody>
          <a:bodyPr wrap="square" rtlCol="0">
            <a:spAutoFit/>
          </a:bodyPr>
          <a:lstStyle/>
          <a:p>
            <a:r>
              <a:rPr lang="en-GB" sz="2800" dirty="0">
                <a:latin typeface="Times New Roman" panose="02020603050405020304" pitchFamily="18" charset="0"/>
                <a:cs typeface="Times New Roman" panose="02020603050405020304" pitchFamily="18" charset="0"/>
              </a:rPr>
              <a:t>a) Negative ( opposite direction)    b) Positive     c) increase     d) higher</a:t>
            </a:r>
          </a:p>
        </p:txBody>
      </p:sp>
    </p:spTree>
    <p:extLst>
      <p:ext uri="{BB962C8B-B14F-4D97-AF65-F5344CB8AC3E}">
        <p14:creationId xmlns:p14="http://schemas.microsoft.com/office/powerpoint/2010/main" val="229979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829FBD-A8B5-4B8B-AA67-756BE45AD2E7}"/>
              </a:ext>
            </a:extLst>
          </p:cNvPr>
          <p:cNvPicPr>
            <a:picLocks noChangeAspect="1"/>
          </p:cNvPicPr>
          <p:nvPr/>
        </p:nvPicPr>
        <p:blipFill>
          <a:blip r:embed="rId2"/>
          <a:stretch>
            <a:fillRect/>
          </a:stretch>
        </p:blipFill>
        <p:spPr>
          <a:xfrm>
            <a:off x="0" y="-173141"/>
            <a:ext cx="12192000" cy="2444372"/>
          </a:xfrm>
          <a:prstGeom prst="rect">
            <a:avLst/>
          </a:prstGeom>
        </p:spPr>
      </p:pic>
      <p:sp>
        <p:nvSpPr>
          <p:cNvPr id="3" name="TextBox 2">
            <a:extLst>
              <a:ext uri="{FF2B5EF4-FFF2-40B4-BE49-F238E27FC236}">
                <a16:creationId xmlns:a16="http://schemas.microsoft.com/office/drawing/2014/main" id="{E02B0FAB-AC8C-48A9-B30E-7CEA656DE0F8}"/>
              </a:ext>
            </a:extLst>
          </p:cNvPr>
          <p:cNvSpPr txBox="1"/>
          <p:nvPr/>
        </p:nvSpPr>
        <p:spPr>
          <a:xfrm>
            <a:off x="361950" y="2271231"/>
            <a:ext cx="10236200" cy="523220"/>
          </a:xfrm>
          <a:prstGeom prst="rect">
            <a:avLst/>
          </a:prstGeom>
          <a:noFill/>
        </p:spPr>
        <p:txBody>
          <a:bodyPr wrap="square" rtlCol="0">
            <a:spAutoFit/>
          </a:bodyPr>
          <a:lstStyle/>
          <a:p>
            <a:r>
              <a:rPr lang="en-GB" sz="2800" dirty="0"/>
              <a:t>a) </a:t>
            </a:r>
            <a:r>
              <a:rPr lang="en-GB" sz="2800" dirty="0">
                <a:sym typeface="Wingdings" panose="05000000000000000000" pitchFamily="2" charset="2"/>
              </a:rPr>
              <a:t>rightward,  b) 1-2-3-5 positive; 4, negative,  c) 3, (1,2,5) tie then 4</a:t>
            </a:r>
            <a:endParaRPr lang="en-GB" sz="2800" dirty="0"/>
          </a:p>
        </p:txBody>
      </p:sp>
      <p:sp>
        <p:nvSpPr>
          <p:cNvPr id="4" name="Rectangle 3">
            <a:extLst>
              <a:ext uri="{FF2B5EF4-FFF2-40B4-BE49-F238E27FC236}">
                <a16:creationId xmlns:a16="http://schemas.microsoft.com/office/drawing/2014/main" id="{1D44BD35-0461-4DD4-9815-B533D3025918}"/>
              </a:ext>
            </a:extLst>
          </p:cNvPr>
          <p:cNvSpPr/>
          <p:nvPr/>
        </p:nvSpPr>
        <p:spPr>
          <a:xfrm>
            <a:off x="0" y="3807662"/>
            <a:ext cx="12050925" cy="1815882"/>
          </a:xfrm>
          <a:prstGeom prst="rect">
            <a:avLst/>
          </a:prstGeom>
        </p:spPr>
        <p:txBody>
          <a:bodyPr wrap="square">
            <a:spAutoFit/>
          </a:bodyPr>
          <a:lstStyle/>
          <a:p>
            <a:pPr marL="342900" indent="-342900">
              <a:buFont typeface="Wingdings" panose="05000000000000000000" pitchFamily="2" charset="2"/>
              <a:buChar char="Ø"/>
            </a:pPr>
            <a:r>
              <a:rPr lang="en-US" sz="2800" dirty="0"/>
              <a:t>A force does positive work when it has a vector component in the same direction as the displacement, and it does negative work when it has a vector component in the opposite direction. It does zero work when it has no such vector component.</a:t>
            </a:r>
            <a:endParaRPr lang="en-GB" sz="2800" dirty="0"/>
          </a:p>
        </p:txBody>
      </p:sp>
    </p:spTree>
    <p:extLst>
      <p:ext uri="{BB962C8B-B14F-4D97-AF65-F5344CB8AC3E}">
        <p14:creationId xmlns:p14="http://schemas.microsoft.com/office/powerpoint/2010/main" val="34154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68B9A6-94E3-4389-BB42-D042DADFA5AF}"/>
              </a:ext>
            </a:extLst>
          </p:cNvPr>
          <p:cNvPicPr>
            <a:picLocks noChangeAspect="1"/>
          </p:cNvPicPr>
          <p:nvPr/>
        </p:nvPicPr>
        <p:blipFill>
          <a:blip r:embed="rId2"/>
          <a:stretch>
            <a:fillRect/>
          </a:stretch>
        </p:blipFill>
        <p:spPr>
          <a:xfrm>
            <a:off x="0" y="0"/>
            <a:ext cx="12192000" cy="3554593"/>
          </a:xfrm>
          <a:prstGeom prst="rect">
            <a:avLst/>
          </a:prstGeom>
        </p:spPr>
      </p:pic>
      <p:pic>
        <p:nvPicPr>
          <p:cNvPr id="3" name="Picture 2">
            <a:extLst>
              <a:ext uri="{FF2B5EF4-FFF2-40B4-BE49-F238E27FC236}">
                <a16:creationId xmlns:a16="http://schemas.microsoft.com/office/drawing/2014/main" id="{BC567446-3F96-4462-AD64-31767FBE4DEA}"/>
              </a:ext>
            </a:extLst>
          </p:cNvPr>
          <p:cNvPicPr>
            <a:picLocks noChangeAspect="1"/>
          </p:cNvPicPr>
          <p:nvPr/>
        </p:nvPicPr>
        <p:blipFill>
          <a:blip r:embed="rId3"/>
          <a:stretch>
            <a:fillRect/>
          </a:stretch>
        </p:blipFill>
        <p:spPr>
          <a:xfrm>
            <a:off x="0" y="4035925"/>
            <a:ext cx="12192000" cy="1808750"/>
          </a:xfrm>
          <a:prstGeom prst="rect">
            <a:avLst/>
          </a:prstGeom>
        </p:spPr>
      </p:pic>
    </p:spTree>
    <p:extLst>
      <p:ext uri="{BB962C8B-B14F-4D97-AF65-F5344CB8AC3E}">
        <p14:creationId xmlns:p14="http://schemas.microsoft.com/office/powerpoint/2010/main" val="3835868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217DE7-3764-47A6-B3FE-3FBC595693AB}"/>
              </a:ext>
            </a:extLst>
          </p:cNvPr>
          <p:cNvPicPr>
            <a:picLocks noChangeAspect="1"/>
          </p:cNvPicPr>
          <p:nvPr/>
        </p:nvPicPr>
        <p:blipFill>
          <a:blip r:embed="rId3"/>
          <a:stretch>
            <a:fillRect/>
          </a:stretch>
        </p:blipFill>
        <p:spPr>
          <a:xfrm>
            <a:off x="5291319" y="-20901"/>
            <a:ext cx="6900681" cy="4028585"/>
          </a:xfrm>
          <a:prstGeom prst="rect">
            <a:avLst/>
          </a:prstGeom>
        </p:spPr>
      </p:pic>
      <p:sp>
        <p:nvSpPr>
          <p:cNvPr id="6" name="Rectangle 5">
            <a:extLst>
              <a:ext uri="{FF2B5EF4-FFF2-40B4-BE49-F238E27FC236}">
                <a16:creationId xmlns:a16="http://schemas.microsoft.com/office/drawing/2014/main" id="{A5A5226B-4FDB-4215-A4A9-B7AC6E9C1DA5}"/>
              </a:ext>
            </a:extLst>
          </p:cNvPr>
          <p:cNvSpPr/>
          <p:nvPr/>
        </p:nvSpPr>
        <p:spPr>
          <a:xfrm>
            <a:off x="0" y="0"/>
            <a:ext cx="2600392" cy="584775"/>
          </a:xfrm>
          <a:prstGeom prst="rect">
            <a:avLst/>
          </a:prstGeom>
        </p:spPr>
        <p:txBody>
          <a:bodyPr wrap="none">
            <a:spAutoFit/>
          </a:bodyPr>
          <a:lstStyle/>
          <a:p>
            <a:r>
              <a:rPr lang="en-GB" sz="3200" dirty="0">
                <a:latin typeface="Times New Roman" panose="02020603050405020304" pitchFamily="18" charset="0"/>
                <a:cs typeface="Times New Roman" panose="02020603050405020304" pitchFamily="18" charset="0"/>
              </a:rPr>
              <a:t>Problem 24.02</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7E7F903-6258-47B6-88FC-60963E5046A5}"/>
                  </a:ext>
                </a:extLst>
              </p:cNvPr>
              <p:cNvSpPr/>
              <p:nvPr/>
            </p:nvSpPr>
            <p:spPr>
              <a:xfrm>
                <a:off x="1396239" y="329159"/>
                <a:ext cx="2888996" cy="933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i="1">
                              <a:solidFill>
                                <a:prstClr val="black"/>
                              </a:solidFill>
                              <a:latin typeface="Cambria Math" panose="02040503050406030204" pitchFamily="18" charset="0"/>
                            </a:rPr>
                            <m:t>𝑓</m:t>
                          </m:r>
                        </m:sub>
                      </m:sSub>
                      <m:r>
                        <a:rPr lang="en-GB" sz="2400" i="1">
                          <a:solidFill>
                            <a:prstClr val="black"/>
                          </a:solidFill>
                          <a:latin typeface="Cambria Math" panose="02040503050406030204" pitchFamily="18" charset="0"/>
                        </a:rPr>
                        <m:t>−</m:t>
                      </m:r>
                      <m:sSub>
                        <m:sSubPr>
                          <m:ctrlPr>
                            <a:rPr lang="en-GB" sz="2400" i="1">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i="1">
                              <a:solidFill>
                                <a:prstClr val="black"/>
                              </a:solidFill>
                              <a:latin typeface="Cambria Math" panose="02040503050406030204" pitchFamily="18" charset="0"/>
                            </a:rPr>
                            <m:t>𝑖</m:t>
                          </m:r>
                        </m:sub>
                      </m:sSub>
                      <m:r>
                        <a:rPr lang="en-GB" sz="2400" i="1">
                          <a:solidFill>
                            <a:prstClr val="black"/>
                          </a:solidFill>
                          <a:latin typeface="Cambria Math" panose="02040503050406030204" pitchFamily="18" charset="0"/>
                        </a:rPr>
                        <m:t>=−</m:t>
                      </m:r>
                      <m:nary>
                        <m:naryPr>
                          <m:ctrlPr>
                            <a:rPr lang="en-GB" sz="2400" i="1">
                              <a:solidFill>
                                <a:prstClr val="black"/>
                              </a:solidFill>
                              <a:latin typeface="Cambria Math" panose="02040503050406030204" pitchFamily="18" charset="0"/>
                            </a:rPr>
                          </m:ctrlPr>
                        </m:naryPr>
                        <m:sub>
                          <m:r>
                            <m:rPr>
                              <m:brk m:alnAt="23"/>
                            </m:rPr>
                            <a:rPr lang="en-GB" sz="2400" i="1">
                              <a:solidFill>
                                <a:prstClr val="black"/>
                              </a:solidFill>
                              <a:latin typeface="Cambria Math" panose="02040503050406030204" pitchFamily="18" charset="0"/>
                            </a:rPr>
                            <m:t>𝑖</m:t>
                          </m:r>
                        </m:sub>
                        <m:sup>
                          <m:r>
                            <a:rPr lang="en-GB" sz="2400" i="1">
                              <a:solidFill>
                                <a:prstClr val="black"/>
                              </a:solidFill>
                              <a:latin typeface="Cambria Math" panose="02040503050406030204" pitchFamily="18" charset="0"/>
                            </a:rPr>
                            <m:t>𝑓</m:t>
                          </m:r>
                        </m:sup>
                        <m:e>
                          <m:acc>
                            <m:accPr>
                              <m:chr m:val="⃗"/>
                              <m:ctrlPr>
                                <a:rPr lang="en-GB" sz="2400" i="1">
                                  <a:solidFill>
                                    <a:prstClr val="black"/>
                                  </a:solidFill>
                                  <a:latin typeface="Cambria Math" panose="02040503050406030204" pitchFamily="18" charset="0"/>
                                </a:rPr>
                              </m:ctrlPr>
                            </m:accPr>
                            <m:e>
                              <m:r>
                                <a:rPr lang="en-GB" sz="2400" i="1">
                                  <a:solidFill>
                                    <a:prstClr val="black"/>
                                  </a:solidFill>
                                  <a:latin typeface="Cambria Math" panose="02040503050406030204" pitchFamily="18" charset="0"/>
                                </a:rPr>
                                <m:t>𝐸</m:t>
                              </m:r>
                            </m:e>
                          </m:acc>
                          <m:r>
                            <a:rPr lang="en-GB" sz="2400" i="1">
                              <a:solidFill>
                                <a:prstClr val="black"/>
                              </a:solidFill>
                              <a:latin typeface="Cambria Math" panose="02040503050406030204" pitchFamily="18" charset="0"/>
                            </a:rPr>
                            <m:t>.</m:t>
                          </m:r>
                          <m:r>
                            <a:rPr lang="en-GB" sz="2400" i="1">
                              <a:solidFill>
                                <a:prstClr val="black"/>
                              </a:solidFill>
                              <a:latin typeface="Cambria Math" panose="02040503050406030204" pitchFamily="18" charset="0"/>
                            </a:rPr>
                            <m:t>𝑑</m:t>
                          </m:r>
                          <m:acc>
                            <m:accPr>
                              <m:chr m:val="⃗"/>
                              <m:ctrlPr>
                                <a:rPr lang="en-GB" sz="2400" i="1">
                                  <a:solidFill>
                                    <a:prstClr val="black"/>
                                  </a:solidFill>
                                  <a:latin typeface="Cambria Math" panose="02040503050406030204" pitchFamily="18" charset="0"/>
                                </a:rPr>
                              </m:ctrlPr>
                            </m:accPr>
                            <m:e>
                              <m:r>
                                <a:rPr lang="en-GB" sz="2400" i="1">
                                  <a:solidFill>
                                    <a:prstClr val="black"/>
                                  </a:solidFill>
                                  <a:latin typeface="Cambria Math" panose="02040503050406030204" pitchFamily="18" charset="0"/>
                                </a:rPr>
                                <m:t>𝑠</m:t>
                              </m:r>
                            </m:e>
                          </m:acc>
                        </m:e>
                      </m:nary>
                    </m:oMath>
                  </m:oMathPara>
                </a14:m>
                <a:endParaRPr lang="en-GB" dirty="0"/>
              </a:p>
            </p:txBody>
          </p:sp>
        </mc:Choice>
        <mc:Fallback xmlns="">
          <p:sp>
            <p:nvSpPr>
              <p:cNvPr id="7" name="Rectangle 6">
                <a:extLst>
                  <a:ext uri="{FF2B5EF4-FFF2-40B4-BE49-F238E27FC236}">
                    <a16:creationId xmlns:a16="http://schemas.microsoft.com/office/drawing/2014/main" id="{87E7F903-6258-47B6-88FC-60963E5046A5}"/>
                  </a:ext>
                </a:extLst>
              </p:cNvPr>
              <p:cNvSpPr>
                <a:spLocks noRot="1" noChangeAspect="1" noMove="1" noResize="1" noEditPoints="1" noAdjustHandles="1" noChangeArrowheads="1" noChangeShapeType="1" noTextEdit="1"/>
              </p:cNvSpPr>
              <p:nvPr/>
            </p:nvSpPr>
            <p:spPr>
              <a:xfrm>
                <a:off x="1396239" y="329159"/>
                <a:ext cx="2888996" cy="93371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A6E590-61BA-492C-9643-B523640945F7}"/>
                  </a:ext>
                </a:extLst>
              </p:cNvPr>
              <p:cNvSpPr txBox="1"/>
              <p:nvPr/>
            </p:nvSpPr>
            <p:spPr>
              <a:xfrm>
                <a:off x="610976" y="2321902"/>
                <a:ext cx="2588337" cy="4653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solidFill>
                            <a:prstClr val="black"/>
                          </a:solidFill>
                          <a:latin typeface="Cambria Math" panose="02040503050406030204" pitchFamily="18" charset="0"/>
                          <a:ea typeface="Cambria Math" panose="02040503050406030204" pitchFamily="18" charset="0"/>
                        </a:rPr>
                        <m:t>∴</m:t>
                      </m:r>
                      <m:sSub>
                        <m:sSubPr>
                          <m:ctrlPr>
                            <a:rPr lang="en-GB" sz="2800" i="1" smtClean="0">
                              <a:solidFill>
                                <a:prstClr val="black"/>
                              </a:solidFill>
                              <a:latin typeface="Cambria Math" panose="02040503050406030204" pitchFamily="18" charset="0"/>
                            </a:rPr>
                          </m:ctrlPr>
                        </m:sSubPr>
                        <m:e>
                          <m:r>
                            <a:rPr lang="en-GB" sz="2800" i="1">
                              <a:solidFill>
                                <a:prstClr val="black"/>
                              </a:solidFill>
                              <a:latin typeface="Cambria Math" panose="02040503050406030204" pitchFamily="18" charset="0"/>
                            </a:rPr>
                            <m:t>𝑉</m:t>
                          </m:r>
                        </m:e>
                        <m:sub>
                          <m:r>
                            <a:rPr lang="en-GB" sz="2800" i="1">
                              <a:solidFill>
                                <a:prstClr val="black"/>
                              </a:solidFill>
                              <a:latin typeface="Cambria Math" panose="02040503050406030204" pitchFamily="18" charset="0"/>
                            </a:rPr>
                            <m:t>𝑓</m:t>
                          </m:r>
                        </m:sub>
                      </m:sSub>
                      <m:r>
                        <a:rPr lang="en-GB" sz="2800" i="1">
                          <a:solidFill>
                            <a:prstClr val="black"/>
                          </a:solidFill>
                          <a:latin typeface="Cambria Math" panose="02040503050406030204" pitchFamily="18" charset="0"/>
                        </a:rPr>
                        <m:t>−</m:t>
                      </m:r>
                      <m:sSub>
                        <m:sSubPr>
                          <m:ctrlPr>
                            <a:rPr lang="en-GB" sz="2800" i="1">
                              <a:solidFill>
                                <a:prstClr val="black"/>
                              </a:solidFill>
                              <a:latin typeface="Cambria Math" panose="02040503050406030204" pitchFamily="18" charset="0"/>
                            </a:rPr>
                          </m:ctrlPr>
                        </m:sSubPr>
                        <m:e>
                          <m:r>
                            <a:rPr lang="en-GB" sz="2800" i="1">
                              <a:solidFill>
                                <a:prstClr val="black"/>
                              </a:solidFill>
                              <a:latin typeface="Cambria Math" panose="02040503050406030204" pitchFamily="18" charset="0"/>
                            </a:rPr>
                            <m:t>𝑉</m:t>
                          </m:r>
                        </m:e>
                        <m:sub>
                          <m:r>
                            <a:rPr lang="en-GB" sz="2800" i="1">
                              <a:solidFill>
                                <a:prstClr val="black"/>
                              </a:solidFill>
                              <a:latin typeface="Cambria Math" panose="02040503050406030204" pitchFamily="18" charset="0"/>
                            </a:rPr>
                            <m:t>𝑖</m:t>
                          </m:r>
                        </m:sub>
                      </m:sSub>
                      <m:r>
                        <a:rPr lang="en-GB" sz="2800" i="1">
                          <a:solidFill>
                            <a:prstClr val="black"/>
                          </a:solidFill>
                          <a:latin typeface="Cambria Math" panose="02040503050406030204" pitchFamily="18" charset="0"/>
                        </a:rPr>
                        <m:t>=</m:t>
                      </m:r>
                      <m:r>
                        <a:rPr lang="en-GB" sz="2800" b="0" i="0" smtClean="0">
                          <a:solidFill>
                            <a:prstClr val="black"/>
                          </a:solidFill>
                          <a:latin typeface="Cambria Math" panose="02040503050406030204" pitchFamily="18" charset="0"/>
                        </a:rPr>
                        <m:t>−</m:t>
                      </m:r>
                      <m:r>
                        <m:rPr>
                          <m:sty m:val="p"/>
                        </m:rPr>
                        <a:rPr lang="en-GB" sz="2800" b="0" i="0" smtClean="0">
                          <a:solidFill>
                            <a:prstClr val="black"/>
                          </a:solidFill>
                          <a:latin typeface="Cambria Math" panose="02040503050406030204" pitchFamily="18" charset="0"/>
                        </a:rPr>
                        <m:t>Ed</m:t>
                      </m:r>
                    </m:oMath>
                  </m:oMathPara>
                </a14:m>
                <a:endParaRPr lang="en-GB" sz="2800" dirty="0"/>
              </a:p>
            </p:txBody>
          </p:sp>
        </mc:Choice>
        <mc:Fallback xmlns="">
          <p:sp>
            <p:nvSpPr>
              <p:cNvPr id="8" name="TextBox 7">
                <a:extLst>
                  <a:ext uri="{FF2B5EF4-FFF2-40B4-BE49-F238E27FC236}">
                    <a16:creationId xmlns:a16="http://schemas.microsoft.com/office/drawing/2014/main" id="{80A6E590-61BA-492C-9643-B523640945F7}"/>
                  </a:ext>
                </a:extLst>
              </p:cNvPr>
              <p:cNvSpPr txBox="1">
                <a:spLocks noRot="1" noChangeAspect="1" noMove="1" noResize="1" noEditPoints="1" noAdjustHandles="1" noChangeArrowheads="1" noChangeShapeType="1" noTextEdit="1"/>
              </p:cNvSpPr>
              <p:nvPr/>
            </p:nvSpPr>
            <p:spPr>
              <a:xfrm>
                <a:off x="610976" y="2321902"/>
                <a:ext cx="2588337" cy="465384"/>
              </a:xfrm>
              <a:prstGeom prst="rect">
                <a:avLst/>
              </a:prstGeom>
              <a:blipFill>
                <a:blip r:embed="rId5"/>
                <a:stretch>
                  <a:fillRect b="-13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09841B-5220-4B99-A001-BB93A3795D9D}"/>
                  </a:ext>
                </a:extLst>
              </p:cNvPr>
              <p:cNvSpPr txBox="1"/>
              <p:nvPr/>
            </p:nvSpPr>
            <p:spPr>
              <a:xfrm>
                <a:off x="471424" y="1647679"/>
                <a:ext cx="3959417" cy="5754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m:t>
                      </m:r>
                      <m:acc>
                        <m:accPr>
                          <m:chr m:val="⃗"/>
                          <m:ctrlPr>
                            <a:rPr lang="en-GB" sz="2800" i="1">
                              <a:solidFill>
                                <a:prstClr val="black"/>
                              </a:solidFill>
                              <a:latin typeface="Cambria Math" panose="02040503050406030204" pitchFamily="18" charset="0"/>
                            </a:rPr>
                          </m:ctrlPr>
                        </m:accPr>
                        <m:e>
                          <m:r>
                            <a:rPr lang="en-GB" sz="2800" i="1">
                              <a:solidFill>
                                <a:prstClr val="black"/>
                              </a:solidFill>
                              <a:latin typeface="Cambria Math" panose="02040503050406030204" pitchFamily="18" charset="0"/>
                            </a:rPr>
                            <m:t>𝐸</m:t>
                          </m:r>
                        </m:e>
                      </m:acc>
                      <m:r>
                        <a:rPr lang="en-GB" sz="2800" b="0" i="1" smtClean="0">
                          <a:solidFill>
                            <a:prstClr val="black"/>
                          </a:solidFill>
                          <a:latin typeface="Cambria Math" panose="02040503050406030204" pitchFamily="18" charset="0"/>
                        </a:rPr>
                        <m:t> </m:t>
                      </m:r>
                      <m:r>
                        <a:rPr lang="en-GB" sz="2800" b="0" i="1" smtClean="0">
                          <a:solidFill>
                            <a:prstClr val="black"/>
                          </a:solidFill>
                          <a:latin typeface="Cambria Math" panose="02040503050406030204" pitchFamily="18" charset="0"/>
                          <a:ea typeface="Cambria Math" panose="02040503050406030204" pitchFamily="18" charset="0"/>
                        </a:rPr>
                        <m:t>⇉</m:t>
                      </m:r>
                      <m:r>
                        <a:rPr lang="en-GB" sz="2800" i="1">
                          <a:solidFill>
                            <a:prstClr val="black"/>
                          </a:solidFill>
                          <a:latin typeface="Cambria Math" panose="02040503050406030204" pitchFamily="18" charset="0"/>
                        </a:rPr>
                        <m:t>𝑑</m:t>
                      </m:r>
                      <m:acc>
                        <m:accPr>
                          <m:chr m:val="⃗"/>
                          <m:ctrlPr>
                            <a:rPr lang="en-GB" sz="2800" i="1">
                              <a:solidFill>
                                <a:prstClr val="black"/>
                              </a:solidFill>
                              <a:latin typeface="Cambria Math" panose="02040503050406030204" pitchFamily="18" charset="0"/>
                            </a:rPr>
                          </m:ctrlPr>
                        </m:accPr>
                        <m:e>
                          <m:r>
                            <a:rPr lang="en-GB" sz="2800" i="1">
                              <a:solidFill>
                                <a:prstClr val="black"/>
                              </a:solidFill>
                              <a:latin typeface="Cambria Math" panose="02040503050406030204" pitchFamily="18" charset="0"/>
                            </a:rPr>
                            <m:t>𝑠</m:t>
                          </m:r>
                        </m:e>
                      </m:acc>
                      <m:r>
                        <a:rPr lang="en-GB" sz="2800" b="0" i="1" smtClean="0">
                          <a:solidFill>
                            <a:prstClr val="black"/>
                          </a:solidFill>
                          <a:latin typeface="Cambria Math" panose="02040503050406030204" pitchFamily="18" charset="0"/>
                        </a:rPr>
                        <m:t> </m:t>
                      </m:r>
                      <m:r>
                        <a:rPr lang="en-GB" sz="2800" b="0" i="1" smtClean="0">
                          <a:solidFill>
                            <a:prstClr val="black"/>
                          </a:solidFill>
                          <a:latin typeface="Cambria Math" panose="02040503050406030204" pitchFamily="18" charset="0"/>
                        </a:rPr>
                        <m:t>𝑎𝑛𝑑</m:t>
                      </m:r>
                      <m:r>
                        <a:rPr lang="en-GB" sz="2800" b="0" i="1" smtClean="0">
                          <a:solidFill>
                            <a:prstClr val="black"/>
                          </a:solidFill>
                          <a:latin typeface="Cambria Math" panose="02040503050406030204" pitchFamily="18" charset="0"/>
                        </a:rPr>
                        <m:t> </m:t>
                      </m:r>
                      <m:r>
                        <a:rPr lang="en-GB" sz="2800" b="0" i="1" smtClean="0">
                          <a:latin typeface="Cambria Math" panose="02040503050406030204" pitchFamily="18" charset="0"/>
                        </a:rPr>
                        <m:t>𝑐𝑜𝑠</m:t>
                      </m:r>
                      <m:r>
                        <a:rPr lang="en-GB" sz="2800" b="0" i="1" smtClean="0">
                          <a:latin typeface="Cambria Math" panose="02040503050406030204" pitchFamily="18" charset="0"/>
                        </a:rPr>
                        <m:t>0=1</m:t>
                      </m:r>
                    </m:oMath>
                  </m:oMathPara>
                </a14:m>
                <a:endParaRPr lang="en-GB" sz="2800" dirty="0"/>
              </a:p>
            </p:txBody>
          </p:sp>
        </mc:Choice>
        <mc:Fallback xmlns="">
          <p:sp>
            <p:nvSpPr>
              <p:cNvPr id="9" name="TextBox 8">
                <a:extLst>
                  <a:ext uri="{FF2B5EF4-FFF2-40B4-BE49-F238E27FC236}">
                    <a16:creationId xmlns:a16="http://schemas.microsoft.com/office/drawing/2014/main" id="{DB09841B-5220-4B99-A001-BB93A3795D9D}"/>
                  </a:ext>
                </a:extLst>
              </p:cNvPr>
              <p:cNvSpPr txBox="1">
                <a:spLocks noRot="1" noChangeAspect="1" noMove="1" noResize="1" noEditPoints="1" noAdjustHandles="1" noChangeArrowheads="1" noChangeShapeType="1" noTextEdit="1"/>
              </p:cNvSpPr>
              <p:nvPr/>
            </p:nvSpPr>
            <p:spPr>
              <a:xfrm>
                <a:off x="471424" y="1647679"/>
                <a:ext cx="3959417" cy="575479"/>
              </a:xfrm>
              <a:prstGeom prst="rect">
                <a:avLst/>
              </a:prstGeom>
              <a:blipFill>
                <a:blip r:embed="rId6"/>
                <a:stretch>
                  <a:fillRect/>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592CC39E-F1D5-4328-BE89-7093767EDF99}"/>
              </a:ext>
            </a:extLst>
          </p:cNvPr>
          <p:cNvSpPr txBox="1"/>
          <p:nvPr/>
        </p:nvSpPr>
        <p:spPr>
          <a:xfrm>
            <a:off x="98413" y="626695"/>
            <a:ext cx="1709486" cy="461665"/>
          </a:xfrm>
          <a:prstGeom prst="rect">
            <a:avLst/>
          </a:prstGeom>
          <a:noFill/>
        </p:spPr>
        <p:txBody>
          <a:bodyPr wrap="square" rtlCol="0">
            <a:spAutoFit/>
          </a:bodyPr>
          <a:lstStyle/>
          <a:p>
            <a:r>
              <a:rPr lang="en-GB" sz="2400" dirty="0"/>
              <a:t>We have </a:t>
            </a:r>
          </a:p>
        </p:txBody>
      </p:sp>
      <p:sp>
        <p:nvSpPr>
          <p:cNvPr id="11" name="TextBox 10">
            <a:extLst>
              <a:ext uri="{FF2B5EF4-FFF2-40B4-BE49-F238E27FC236}">
                <a16:creationId xmlns:a16="http://schemas.microsoft.com/office/drawing/2014/main" id="{8242D013-8EBB-4285-843B-792A86A18657}"/>
              </a:ext>
            </a:extLst>
          </p:cNvPr>
          <p:cNvSpPr txBox="1"/>
          <p:nvPr/>
        </p:nvSpPr>
        <p:spPr>
          <a:xfrm>
            <a:off x="125403" y="1088015"/>
            <a:ext cx="1682496" cy="523220"/>
          </a:xfrm>
          <a:prstGeom prst="rect">
            <a:avLst/>
          </a:prstGeom>
          <a:noFill/>
        </p:spPr>
        <p:txBody>
          <a:bodyPr wrap="square" rtlCol="0">
            <a:spAutoFit/>
          </a:bodyPr>
          <a:lstStyle/>
          <a:p>
            <a:r>
              <a:rPr lang="en-GB" sz="2800" b="1" u="sng" dirty="0"/>
              <a:t>Case a</a:t>
            </a:r>
          </a:p>
        </p:txBody>
      </p:sp>
      <p:sp>
        <p:nvSpPr>
          <p:cNvPr id="12" name="TextBox 11">
            <a:extLst>
              <a:ext uri="{FF2B5EF4-FFF2-40B4-BE49-F238E27FC236}">
                <a16:creationId xmlns:a16="http://schemas.microsoft.com/office/drawing/2014/main" id="{E5792C3E-8EA9-4333-81AD-A59EE29B76F7}"/>
              </a:ext>
            </a:extLst>
          </p:cNvPr>
          <p:cNvSpPr txBox="1"/>
          <p:nvPr/>
        </p:nvSpPr>
        <p:spPr>
          <a:xfrm>
            <a:off x="125403" y="2885534"/>
            <a:ext cx="1682496" cy="523220"/>
          </a:xfrm>
          <a:prstGeom prst="rect">
            <a:avLst/>
          </a:prstGeom>
          <a:noFill/>
        </p:spPr>
        <p:txBody>
          <a:bodyPr wrap="square" rtlCol="0">
            <a:spAutoFit/>
          </a:bodyPr>
          <a:lstStyle/>
          <a:p>
            <a:r>
              <a:rPr lang="en-GB" sz="2800" b="1" u="sng" dirty="0"/>
              <a:t>Case b</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0F42B7E-5DFF-4194-A49A-C8A603F26DC1}"/>
                  </a:ext>
                </a:extLst>
              </p:cNvPr>
              <p:cNvSpPr/>
              <p:nvPr/>
            </p:nvSpPr>
            <p:spPr>
              <a:xfrm>
                <a:off x="98413" y="3274476"/>
                <a:ext cx="2950680" cy="8923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b="0" i="1" smtClean="0">
                              <a:solidFill>
                                <a:prstClr val="black"/>
                              </a:solidFill>
                              <a:latin typeface="Cambria Math" panose="02040503050406030204" pitchFamily="18" charset="0"/>
                            </a:rPr>
                            <m:t>𝑐</m:t>
                          </m:r>
                        </m:sub>
                      </m:sSub>
                      <m:r>
                        <a:rPr lang="en-GB" sz="2400" i="1">
                          <a:solidFill>
                            <a:prstClr val="black"/>
                          </a:solidFill>
                          <a:latin typeface="Cambria Math" panose="02040503050406030204" pitchFamily="18" charset="0"/>
                        </a:rPr>
                        <m:t>−</m:t>
                      </m:r>
                      <m:sSub>
                        <m:sSubPr>
                          <m:ctrlPr>
                            <a:rPr lang="en-GB" sz="2400" i="1">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i="1">
                              <a:solidFill>
                                <a:prstClr val="black"/>
                              </a:solidFill>
                              <a:latin typeface="Cambria Math" panose="02040503050406030204" pitchFamily="18" charset="0"/>
                            </a:rPr>
                            <m:t>𝑖</m:t>
                          </m:r>
                        </m:sub>
                      </m:sSub>
                      <m:r>
                        <a:rPr lang="en-GB" sz="2400" i="1">
                          <a:solidFill>
                            <a:prstClr val="black"/>
                          </a:solidFill>
                          <a:latin typeface="Cambria Math" panose="02040503050406030204" pitchFamily="18" charset="0"/>
                        </a:rPr>
                        <m:t>=−</m:t>
                      </m:r>
                      <m:nary>
                        <m:naryPr>
                          <m:ctrlPr>
                            <a:rPr lang="en-GB" sz="2400" i="1">
                              <a:solidFill>
                                <a:prstClr val="black"/>
                              </a:solidFill>
                              <a:latin typeface="Cambria Math" panose="02040503050406030204" pitchFamily="18" charset="0"/>
                            </a:rPr>
                          </m:ctrlPr>
                        </m:naryPr>
                        <m:sub>
                          <m:r>
                            <m:rPr>
                              <m:brk m:alnAt="23"/>
                            </m:rPr>
                            <a:rPr lang="en-GB" sz="2400" i="1">
                              <a:solidFill>
                                <a:prstClr val="black"/>
                              </a:solidFill>
                              <a:latin typeface="Cambria Math" panose="02040503050406030204" pitchFamily="18" charset="0"/>
                            </a:rPr>
                            <m:t>𝑖</m:t>
                          </m:r>
                        </m:sub>
                        <m:sup>
                          <m:r>
                            <a:rPr lang="en-GB" sz="2400" b="0" i="1" smtClean="0">
                              <a:solidFill>
                                <a:prstClr val="black"/>
                              </a:solidFill>
                              <a:latin typeface="Cambria Math" panose="02040503050406030204" pitchFamily="18" charset="0"/>
                            </a:rPr>
                            <m:t>𝑐</m:t>
                          </m:r>
                        </m:sup>
                        <m:e>
                          <m:acc>
                            <m:accPr>
                              <m:chr m:val="⃗"/>
                              <m:ctrlPr>
                                <a:rPr lang="en-GB" sz="2400" i="1">
                                  <a:solidFill>
                                    <a:prstClr val="black"/>
                                  </a:solidFill>
                                  <a:latin typeface="Cambria Math" panose="02040503050406030204" pitchFamily="18" charset="0"/>
                                </a:rPr>
                              </m:ctrlPr>
                            </m:accPr>
                            <m:e>
                              <m:r>
                                <a:rPr lang="en-GB" sz="2400" i="1">
                                  <a:solidFill>
                                    <a:prstClr val="black"/>
                                  </a:solidFill>
                                  <a:latin typeface="Cambria Math" panose="02040503050406030204" pitchFamily="18" charset="0"/>
                                </a:rPr>
                                <m:t>𝐸</m:t>
                              </m:r>
                            </m:e>
                          </m:acc>
                          <m:r>
                            <a:rPr lang="en-GB" sz="2400" i="1">
                              <a:solidFill>
                                <a:prstClr val="black"/>
                              </a:solidFill>
                              <a:latin typeface="Cambria Math" panose="02040503050406030204" pitchFamily="18" charset="0"/>
                            </a:rPr>
                            <m:t>.</m:t>
                          </m:r>
                          <m:r>
                            <a:rPr lang="en-GB" sz="2400" i="1">
                              <a:solidFill>
                                <a:prstClr val="black"/>
                              </a:solidFill>
                              <a:latin typeface="Cambria Math" panose="02040503050406030204" pitchFamily="18" charset="0"/>
                            </a:rPr>
                            <m:t>𝑑</m:t>
                          </m:r>
                          <m:acc>
                            <m:accPr>
                              <m:chr m:val="⃗"/>
                              <m:ctrlPr>
                                <a:rPr lang="en-GB" sz="2400" i="1">
                                  <a:solidFill>
                                    <a:prstClr val="black"/>
                                  </a:solidFill>
                                  <a:latin typeface="Cambria Math" panose="02040503050406030204" pitchFamily="18" charset="0"/>
                                </a:rPr>
                              </m:ctrlPr>
                            </m:accPr>
                            <m:e>
                              <m:r>
                                <a:rPr lang="en-GB" sz="2400" i="1">
                                  <a:solidFill>
                                    <a:prstClr val="black"/>
                                  </a:solidFill>
                                  <a:latin typeface="Cambria Math" panose="02040503050406030204" pitchFamily="18" charset="0"/>
                                </a:rPr>
                                <m:t>𝑠</m:t>
                              </m:r>
                            </m:e>
                          </m:acc>
                        </m:e>
                      </m:nary>
                      <m:r>
                        <a:rPr lang="en-GB" sz="2400" b="0" i="1" smtClean="0">
                          <a:solidFill>
                            <a:prstClr val="black"/>
                          </a:solidFill>
                          <a:latin typeface="Cambria Math" panose="02040503050406030204" pitchFamily="18" charset="0"/>
                        </a:rPr>
                        <m:t>,</m:t>
                      </m:r>
                    </m:oMath>
                  </m:oMathPara>
                </a14:m>
                <a:endParaRPr lang="en-GB" dirty="0"/>
              </a:p>
            </p:txBody>
          </p:sp>
        </mc:Choice>
        <mc:Fallback xmlns="">
          <p:sp>
            <p:nvSpPr>
              <p:cNvPr id="13" name="Rectangle 12">
                <a:extLst>
                  <a:ext uri="{FF2B5EF4-FFF2-40B4-BE49-F238E27FC236}">
                    <a16:creationId xmlns:a16="http://schemas.microsoft.com/office/drawing/2014/main" id="{40F42B7E-5DFF-4194-A49A-C8A603F26DC1}"/>
                  </a:ext>
                </a:extLst>
              </p:cNvPr>
              <p:cNvSpPr>
                <a:spLocks noRot="1" noChangeAspect="1" noMove="1" noResize="1" noEditPoints="1" noAdjustHandles="1" noChangeArrowheads="1" noChangeShapeType="1" noTextEdit="1"/>
              </p:cNvSpPr>
              <p:nvPr/>
            </p:nvSpPr>
            <p:spPr>
              <a:xfrm>
                <a:off x="98413" y="3274476"/>
                <a:ext cx="2950680" cy="89236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6AAFF91-0C64-4F33-8B71-796F9BB64BA1}"/>
                  </a:ext>
                </a:extLst>
              </p:cNvPr>
              <p:cNvSpPr/>
              <p:nvPr/>
            </p:nvSpPr>
            <p:spPr>
              <a:xfrm>
                <a:off x="98413" y="4485854"/>
                <a:ext cx="2892394" cy="933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i="1">
                              <a:solidFill>
                                <a:prstClr val="black"/>
                              </a:solidFill>
                              <a:latin typeface="Cambria Math" panose="02040503050406030204" pitchFamily="18" charset="0"/>
                            </a:rPr>
                            <m:t>𝑓</m:t>
                          </m:r>
                        </m:sub>
                      </m:sSub>
                      <m:r>
                        <a:rPr lang="en-GB" sz="2400" i="1">
                          <a:solidFill>
                            <a:prstClr val="black"/>
                          </a:solidFill>
                          <a:latin typeface="Cambria Math" panose="02040503050406030204" pitchFamily="18" charset="0"/>
                        </a:rPr>
                        <m:t>−</m:t>
                      </m:r>
                      <m:sSub>
                        <m:sSubPr>
                          <m:ctrlPr>
                            <a:rPr lang="en-GB" sz="2400" i="1">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b="0" i="1" smtClean="0">
                              <a:solidFill>
                                <a:prstClr val="black"/>
                              </a:solidFill>
                              <a:latin typeface="Cambria Math" panose="02040503050406030204" pitchFamily="18" charset="0"/>
                            </a:rPr>
                            <m:t>𝑐</m:t>
                          </m:r>
                        </m:sub>
                      </m:sSub>
                      <m:r>
                        <a:rPr lang="en-GB" sz="2400" i="1">
                          <a:solidFill>
                            <a:prstClr val="black"/>
                          </a:solidFill>
                          <a:latin typeface="Cambria Math" panose="02040503050406030204" pitchFamily="18" charset="0"/>
                        </a:rPr>
                        <m:t>=−</m:t>
                      </m:r>
                      <m:nary>
                        <m:naryPr>
                          <m:ctrlPr>
                            <a:rPr lang="en-GB" sz="2400" i="1">
                              <a:solidFill>
                                <a:prstClr val="black"/>
                              </a:solidFill>
                              <a:latin typeface="Cambria Math" panose="02040503050406030204" pitchFamily="18" charset="0"/>
                            </a:rPr>
                          </m:ctrlPr>
                        </m:naryPr>
                        <m:sub>
                          <m:r>
                            <a:rPr lang="en-GB" sz="2400" b="0" i="1" smtClean="0">
                              <a:solidFill>
                                <a:prstClr val="black"/>
                              </a:solidFill>
                              <a:latin typeface="Cambria Math" panose="02040503050406030204" pitchFamily="18" charset="0"/>
                            </a:rPr>
                            <m:t>𝑐</m:t>
                          </m:r>
                        </m:sub>
                        <m:sup>
                          <m:r>
                            <a:rPr lang="en-GB" sz="2400" i="1">
                              <a:solidFill>
                                <a:prstClr val="black"/>
                              </a:solidFill>
                              <a:latin typeface="Cambria Math" panose="02040503050406030204" pitchFamily="18" charset="0"/>
                            </a:rPr>
                            <m:t>𝑓</m:t>
                          </m:r>
                        </m:sup>
                        <m:e>
                          <m:acc>
                            <m:accPr>
                              <m:chr m:val="⃗"/>
                              <m:ctrlPr>
                                <a:rPr lang="en-GB" sz="2400" i="1">
                                  <a:solidFill>
                                    <a:prstClr val="black"/>
                                  </a:solidFill>
                                  <a:latin typeface="Cambria Math" panose="02040503050406030204" pitchFamily="18" charset="0"/>
                                </a:rPr>
                              </m:ctrlPr>
                            </m:accPr>
                            <m:e>
                              <m:r>
                                <a:rPr lang="en-GB" sz="2400" i="1">
                                  <a:solidFill>
                                    <a:prstClr val="black"/>
                                  </a:solidFill>
                                  <a:latin typeface="Cambria Math" panose="02040503050406030204" pitchFamily="18" charset="0"/>
                                </a:rPr>
                                <m:t>𝐸</m:t>
                              </m:r>
                            </m:e>
                          </m:acc>
                          <m:r>
                            <a:rPr lang="en-GB" sz="2400" i="1">
                              <a:solidFill>
                                <a:prstClr val="black"/>
                              </a:solidFill>
                              <a:latin typeface="Cambria Math" panose="02040503050406030204" pitchFamily="18" charset="0"/>
                            </a:rPr>
                            <m:t>.</m:t>
                          </m:r>
                          <m:r>
                            <a:rPr lang="en-GB" sz="2400" i="1">
                              <a:solidFill>
                                <a:prstClr val="black"/>
                              </a:solidFill>
                              <a:latin typeface="Cambria Math" panose="02040503050406030204" pitchFamily="18" charset="0"/>
                            </a:rPr>
                            <m:t>𝑑</m:t>
                          </m:r>
                          <m:acc>
                            <m:accPr>
                              <m:chr m:val="⃗"/>
                              <m:ctrlPr>
                                <a:rPr lang="en-GB" sz="2400" i="1">
                                  <a:solidFill>
                                    <a:prstClr val="black"/>
                                  </a:solidFill>
                                  <a:latin typeface="Cambria Math" panose="02040503050406030204" pitchFamily="18" charset="0"/>
                                </a:rPr>
                              </m:ctrlPr>
                            </m:accPr>
                            <m:e>
                              <m:r>
                                <a:rPr lang="en-GB" sz="2400" i="1">
                                  <a:solidFill>
                                    <a:prstClr val="black"/>
                                  </a:solidFill>
                                  <a:latin typeface="Cambria Math" panose="02040503050406030204" pitchFamily="18" charset="0"/>
                                </a:rPr>
                                <m:t>𝑠</m:t>
                              </m:r>
                            </m:e>
                          </m:acc>
                        </m:e>
                      </m:nary>
                    </m:oMath>
                  </m:oMathPara>
                </a14:m>
                <a:endParaRPr lang="en-GB" dirty="0"/>
              </a:p>
            </p:txBody>
          </p:sp>
        </mc:Choice>
        <mc:Fallback xmlns="">
          <p:sp>
            <p:nvSpPr>
              <p:cNvPr id="14" name="Rectangle 13">
                <a:extLst>
                  <a:ext uri="{FF2B5EF4-FFF2-40B4-BE49-F238E27FC236}">
                    <a16:creationId xmlns:a16="http://schemas.microsoft.com/office/drawing/2014/main" id="{B6AAFF91-0C64-4F33-8B71-796F9BB64BA1}"/>
                  </a:ext>
                </a:extLst>
              </p:cNvPr>
              <p:cNvSpPr>
                <a:spLocks noRot="1" noChangeAspect="1" noMove="1" noResize="1" noEditPoints="1" noAdjustHandles="1" noChangeArrowheads="1" noChangeShapeType="1" noTextEdit="1"/>
              </p:cNvSpPr>
              <p:nvPr/>
            </p:nvSpPr>
            <p:spPr>
              <a:xfrm>
                <a:off x="98413" y="4485854"/>
                <a:ext cx="2892394" cy="93371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5AB421-B507-4681-A3C2-BF473AE99103}"/>
                  </a:ext>
                </a:extLst>
              </p:cNvPr>
              <p:cNvSpPr txBox="1"/>
              <p:nvPr/>
            </p:nvSpPr>
            <p:spPr>
              <a:xfrm>
                <a:off x="180077" y="4101619"/>
                <a:ext cx="4400244" cy="5754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m:t>
                      </m:r>
                      <m:acc>
                        <m:accPr>
                          <m:chr m:val="⃗"/>
                          <m:ctrlPr>
                            <a:rPr lang="en-GB" sz="2800" i="1">
                              <a:solidFill>
                                <a:prstClr val="black"/>
                              </a:solidFill>
                              <a:latin typeface="Cambria Math" panose="02040503050406030204" pitchFamily="18" charset="0"/>
                            </a:rPr>
                          </m:ctrlPr>
                        </m:accPr>
                        <m:e>
                          <m:r>
                            <a:rPr lang="en-GB" sz="2800" i="1">
                              <a:solidFill>
                                <a:prstClr val="black"/>
                              </a:solidFill>
                              <a:latin typeface="Cambria Math" panose="02040503050406030204" pitchFamily="18" charset="0"/>
                            </a:rPr>
                            <m:t>𝐸</m:t>
                          </m:r>
                        </m:e>
                      </m:acc>
                      <m:r>
                        <a:rPr lang="en-GB" sz="2800" b="0" i="1" smtClean="0">
                          <a:solidFill>
                            <a:prstClr val="black"/>
                          </a:solidFill>
                          <a:latin typeface="Cambria Math" panose="02040503050406030204" pitchFamily="18" charset="0"/>
                        </a:rPr>
                        <m:t> </m:t>
                      </m:r>
                      <m:r>
                        <a:rPr lang="en-GB" sz="2800" i="1">
                          <a:solidFill>
                            <a:prstClr val="black"/>
                          </a:solidFill>
                          <a:latin typeface="Cambria Math" panose="02040503050406030204" pitchFamily="18" charset="0"/>
                          <a:ea typeface="Cambria Math" panose="02040503050406030204" pitchFamily="18" charset="0"/>
                        </a:rPr>
                        <m:t>→</m:t>
                      </m:r>
                      <m:r>
                        <a:rPr lang="en-GB" sz="2800" i="1" smtClean="0">
                          <a:solidFill>
                            <a:prstClr val="black"/>
                          </a:solidFill>
                          <a:latin typeface="Cambria Math" panose="02040503050406030204" pitchFamily="18" charset="0"/>
                          <a:ea typeface="Cambria Math" panose="02040503050406030204" pitchFamily="18" charset="0"/>
                        </a:rPr>
                        <m:t>↑</m:t>
                      </m:r>
                      <m:r>
                        <a:rPr lang="en-GB" sz="2800" i="1">
                          <a:solidFill>
                            <a:prstClr val="black"/>
                          </a:solidFill>
                          <a:latin typeface="Cambria Math" panose="02040503050406030204" pitchFamily="18" charset="0"/>
                        </a:rPr>
                        <m:t>𝑑</m:t>
                      </m:r>
                      <m:acc>
                        <m:accPr>
                          <m:chr m:val="⃗"/>
                          <m:ctrlPr>
                            <a:rPr lang="en-GB" sz="2800" i="1">
                              <a:solidFill>
                                <a:prstClr val="black"/>
                              </a:solidFill>
                              <a:latin typeface="Cambria Math" panose="02040503050406030204" pitchFamily="18" charset="0"/>
                            </a:rPr>
                          </m:ctrlPr>
                        </m:accPr>
                        <m:e>
                          <m:r>
                            <a:rPr lang="en-GB" sz="2800" i="1">
                              <a:solidFill>
                                <a:prstClr val="black"/>
                              </a:solidFill>
                              <a:latin typeface="Cambria Math" panose="02040503050406030204" pitchFamily="18" charset="0"/>
                            </a:rPr>
                            <m:t>𝑠</m:t>
                          </m:r>
                        </m:e>
                      </m:acc>
                      <m:r>
                        <a:rPr lang="en-GB" sz="2800" b="0" i="1" smtClean="0">
                          <a:solidFill>
                            <a:prstClr val="black"/>
                          </a:solidFill>
                          <a:latin typeface="Cambria Math" panose="02040503050406030204" pitchFamily="18" charset="0"/>
                        </a:rPr>
                        <m:t> </m:t>
                      </m:r>
                      <m:r>
                        <a:rPr lang="en-GB" sz="2800" b="0" i="1" smtClean="0">
                          <a:solidFill>
                            <a:prstClr val="black"/>
                          </a:solidFill>
                          <a:latin typeface="Cambria Math" panose="02040503050406030204" pitchFamily="18" charset="0"/>
                        </a:rPr>
                        <m:t>𝑎𝑛𝑑</m:t>
                      </m:r>
                      <m:r>
                        <a:rPr lang="en-GB" sz="2800" b="0" i="1" smtClean="0">
                          <a:solidFill>
                            <a:prstClr val="black"/>
                          </a:solidFill>
                          <a:latin typeface="Cambria Math" panose="02040503050406030204" pitchFamily="18" charset="0"/>
                        </a:rPr>
                        <m:t> </m:t>
                      </m:r>
                      <m:r>
                        <a:rPr lang="en-GB" sz="2800" b="0" i="1" smtClean="0">
                          <a:latin typeface="Cambria Math" panose="02040503050406030204" pitchFamily="18" charset="0"/>
                        </a:rPr>
                        <m:t>𝑐𝑜𝑠</m:t>
                      </m:r>
                      <m:r>
                        <a:rPr lang="en-GB" sz="2800" b="0" i="1" smtClean="0">
                          <a:latin typeface="Cambria Math" panose="02040503050406030204" pitchFamily="18" charset="0"/>
                        </a:rPr>
                        <m:t>90=0,</m:t>
                      </m:r>
                    </m:oMath>
                  </m:oMathPara>
                </a14:m>
                <a:endParaRPr lang="en-GB" sz="2800" dirty="0"/>
              </a:p>
            </p:txBody>
          </p:sp>
        </mc:Choice>
        <mc:Fallback xmlns="">
          <p:sp>
            <p:nvSpPr>
              <p:cNvPr id="15" name="TextBox 14">
                <a:extLst>
                  <a:ext uri="{FF2B5EF4-FFF2-40B4-BE49-F238E27FC236}">
                    <a16:creationId xmlns:a16="http://schemas.microsoft.com/office/drawing/2014/main" id="{FA5AB421-B507-4681-A3C2-BF473AE99103}"/>
                  </a:ext>
                </a:extLst>
              </p:cNvPr>
              <p:cNvSpPr txBox="1">
                <a:spLocks noRot="1" noChangeAspect="1" noMove="1" noResize="1" noEditPoints="1" noAdjustHandles="1" noChangeArrowheads="1" noChangeShapeType="1" noTextEdit="1"/>
              </p:cNvSpPr>
              <p:nvPr/>
            </p:nvSpPr>
            <p:spPr>
              <a:xfrm>
                <a:off x="180077" y="4101619"/>
                <a:ext cx="4400244" cy="575479"/>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A3D9ED-2984-48C3-9683-9FF2B8AD8D0B}"/>
                  </a:ext>
                </a:extLst>
              </p:cNvPr>
              <p:cNvSpPr txBox="1"/>
              <p:nvPr/>
            </p:nvSpPr>
            <p:spPr>
              <a:xfrm>
                <a:off x="4580321" y="4222502"/>
                <a:ext cx="207633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solidFill>
                            <a:prstClr val="black"/>
                          </a:solidFill>
                          <a:latin typeface="Cambria Math" panose="02040503050406030204" pitchFamily="18" charset="0"/>
                          <a:ea typeface="Cambria Math" panose="02040503050406030204" pitchFamily="18" charset="0"/>
                        </a:rPr>
                        <m:t>∴</m:t>
                      </m:r>
                      <m:sSub>
                        <m:sSubPr>
                          <m:ctrlPr>
                            <a:rPr lang="en-GB" sz="2800" i="1" smtClean="0">
                              <a:solidFill>
                                <a:prstClr val="black"/>
                              </a:solidFill>
                              <a:latin typeface="Cambria Math" panose="02040503050406030204" pitchFamily="18" charset="0"/>
                            </a:rPr>
                          </m:ctrlPr>
                        </m:sSubPr>
                        <m:e>
                          <m:r>
                            <a:rPr lang="en-GB" sz="2800" i="1">
                              <a:solidFill>
                                <a:prstClr val="black"/>
                              </a:solidFill>
                              <a:latin typeface="Cambria Math" panose="02040503050406030204" pitchFamily="18" charset="0"/>
                            </a:rPr>
                            <m:t>𝑉</m:t>
                          </m:r>
                        </m:e>
                        <m:sub>
                          <m:r>
                            <a:rPr lang="en-GB" sz="2800" b="0" i="1" smtClean="0">
                              <a:solidFill>
                                <a:prstClr val="black"/>
                              </a:solidFill>
                              <a:latin typeface="Cambria Math" panose="02040503050406030204" pitchFamily="18" charset="0"/>
                            </a:rPr>
                            <m:t>𝑐</m:t>
                          </m:r>
                        </m:sub>
                      </m:sSub>
                      <m:r>
                        <a:rPr lang="en-GB" sz="2800" i="1">
                          <a:solidFill>
                            <a:prstClr val="black"/>
                          </a:solidFill>
                          <a:latin typeface="Cambria Math" panose="02040503050406030204" pitchFamily="18" charset="0"/>
                        </a:rPr>
                        <m:t>−</m:t>
                      </m:r>
                      <m:sSub>
                        <m:sSubPr>
                          <m:ctrlPr>
                            <a:rPr lang="en-GB" sz="2800" i="1">
                              <a:solidFill>
                                <a:prstClr val="black"/>
                              </a:solidFill>
                              <a:latin typeface="Cambria Math" panose="02040503050406030204" pitchFamily="18" charset="0"/>
                            </a:rPr>
                          </m:ctrlPr>
                        </m:sSubPr>
                        <m:e>
                          <m:r>
                            <a:rPr lang="en-GB" sz="2800" i="1">
                              <a:solidFill>
                                <a:prstClr val="black"/>
                              </a:solidFill>
                              <a:latin typeface="Cambria Math" panose="02040503050406030204" pitchFamily="18" charset="0"/>
                            </a:rPr>
                            <m:t>𝑉</m:t>
                          </m:r>
                        </m:e>
                        <m:sub>
                          <m:r>
                            <a:rPr lang="en-GB" sz="2800" i="1">
                              <a:solidFill>
                                <a:prstClr val="black"/>
                              </a:solidFill>
                              <a:latin typeface="Cambria Math" panose="02040503050406030204" pitchFamily="18" charset="0"/>
                            </a:rPr>
                            <m:t>𝑖</m:t>
                          </m:r>
                        </m:sub>
                      </m:sSub>
                      <m:r>
                        <a:rPr lang="en-GB" sz="2800" i="1">
                          <a:solidFill>
                            <a:prstClr val="black"/>
                          </a:solidFill>
                          <a:latin typeface="Cambria Math" panose="02040503050406030204" pitchFamily="18" charset="0"/>
                        </a:rPr>
                        <m:t>=</m:t>
                      </m:r>
                      <m:r>
                        <a:rPr lang="en-GB" sz="2800" b="0" i="0" smtClean="0">
                          <a:solidFill>
                            <a:prstClr val="black"/>
                          </a:solidFill>
                          <a:latin typeface="Cambria Math" panose="02040503050406030204" pitchFamily="18" charset="0"/>
                        </a:rPr>
                        <m:t>0</m:t>
                      </m:r>
                    </m:oMath>
                  </m:oMathPara>
                </a14:m>
                <a:endParaRPr lang="en-GB" sz="2800" dirty="0"/>
              </a:p>
            </p:txBody>
          </p:sp>
        </mc:Choice>
        <mc:Fallback xmlns="">
          <p:sp>
            <p:nvSpPr>
              <p:cNvPr id="16" name="TextBox 15">
                <a:extLst>
                  <a:ext uri="{FF2B5EF4-FFF2-40B4-BE49-F238E27FC236}">
                    <a16:creationId xmlns:a16="http://schemas.microsoft.com/office/drawing/2014/main" id="{02A3D9ED-2984-48C3-9683-9FF2B8AD8D0B}"/>
                  </a:ext>
                </a:extLst>
              </p:cNvPr>
              <p:cNvSpPr txBox="1">
                <a:spLocks noRot="1" noChangeAspect="1" noMove="1" noResize="1" noEditPoints="1" noAdjustHandles="1" noChangeArrowheads="1" noChangeShapeType="1" noTextEdit="1"/>
              </p:cNvSpPr>
              <p:nvPr/>
            </p:nvSpPr>
            <p:spPr>
              <a:xfrm>
                <a:off x="4580321" y="4222502"/>
                <a:ext cx="2076338" cy="43088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EF68818-A031-4DE4-940E-B159C51A0092}"/>
                  </a:ext>
                </a:extLst>
              </p:cNvPr>
              <p:cNvSpPr txBox="1"/>
              <p:nvPr/>
            </p:nvSpPr>
            <p:spPr>
              <a:xfrm>
                <a:off x="180077" y="5333063"/>
                <a:ext cx="3799951" cy="5754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m:t>
                      </m:r>
                      <m:acc>
                        <m:accPr>
                          <m:chr m:val="⃗"/>
                          <m:ctrlPr>
                            <a:rPr lang="en-GB" sz="2800" i="1">
                              <a:solidFill>
                                <a:prstClr val="black"/>
                              </a:solidFill>
                              <a:latin typeface="Cambria Math" panose="02040503050406030204" pitchFamily="18" charset="0"/>
                            </a:rPr>
                          </m:ctrlPr>
                        </m:accPr>
                        <m:e>
                          <m:r>
                            <a:rPr lang="en-GB" sz="2800" i="1">
                              <a:solidFill>
                                <a:prstClr val="black"/>
                              </a:solidFill>
                              <a:latin typeface="Cambria Math" panose="02040503050406030204" pitchFamily="18" charset="0"/>
                            </a:rPr>
                            <m:t>𝐸</m:t>
                          </m:r>
                        </m:e>
                      </m:acc>
                      <m:r>
                        <a:rPr lang="en-GB" sz="2800" b="0" i="1" smtClean="0">
                          <a:solidFill>
                            <a:prstClr val="black"/>
                          </a:solidFill>
                          <a:latin typeface="Cambria Math" panose="02040503050406030204" pitchFamily="18" charset="0"/>
                        </a:rPr>
                        <m:t> </m:t>
                      </m:r>
                      <m:r>
                        <a:rPr lang="en-GB" sz="2800" i="1" smtClean="0">
                          <a:solidFill>
                            <a:prstClr val="black"/>
                          </a:solidFill>
                          <a:latin typeface="Cambria Math" panose="02040503050406030204" pitchFamily="18" charset="0"/>
                          <a:ea typeface="Cambria Math" panose="02040503050406030204" pitchFamily="18" charset="0"/>
                        </a:rPr>
                        <m:t>→↙</m:t>
                      </m:r>
                      <m:r>
                        <a:rPr lang="en-GB" sz="2800" i="1">
                          <a:solidFill>
                            <a:prstClr val="black"/>
                          </a:solidFill>
                          <a:latin typeface="Cambria Math" panose="02040503050406030204" pitchFamily="18" charset="0"/>
                        </a:rPr>
                        <m:t>𝑑</m:t>
                      </m:r>
                      <m:acc>
                        <m:accPr>
                          <m:chr m:val="⃗"/>
                          <m:ctrlPr>
                            <a:rPr lang="en-GB" sz="2800" i="1">
                              <a:solidFill>
                                <a:prstClr val="black"/>
                              </a:solidFill>
                              <a:latin typeface="Cambria Math" panose="02040503050406030204" pitchFamily="18" charset="0"/>
                            </a:rPr>
                          </m:ctrlPr>
                        </m:accPr>
                        <m:e>
                          <m:r>
                            <a:rPr lang="en-GB" sz="2800" i="1">
                              <a:solidFill>
                                <a:prstClr val="black"/>
                              </a:solidFill>
                              <a:latin typeface="Cambria Math" panose="02040503050406030204" pitchFamily="18" charset="0"/>
                            </a:rPr>
                            <m:t>𝑠</m:t>
                          </m:r>
                        </m:e>
                      </m:acc>
                      <m:r>
                        <a:rPr lang="en-GB" sz="2800" b="0" i="1" smtClean="0">
                          <a:solidFill>
                            <a:prstClr val="black"/>
                          </a:solidFill>
                          <a:latin typeface="Cambria Math" panose="02040503050406030204" pitchFamily="18" charset="0"/>
                        </a:rPr>
                        <m:t> </m:t>
                      </m:r>
                      <m:r>
                        <a:rPr lang="en-GB" sz="2800" b="0" i="1" smtClean="0">
                          <a:solidFill>
                            <a:prstClr val="black"/>
                          </a:solidFill>
                          <a:latin typeface="Cambria Math" panose="02040503050406030204" pitchFamily="18" charset="0"/>
                        </a:rPr>
                        <m:t>𝑎𝑛𝑑</m:t>
                      </m:r>
                      <m:r>
                        <a:rPr lang="en-GB" sz="2800" b="0" i="1" smtClean="0">
                          <a:solidFill>
                            <a:prstClr val="black"/>
                          </a:solidFill>
                          <a:latin typeface="Cambria Math" panose="02040503050406030204" pitchFamily="18" charset="0"/>
                        </a:rPr>
                        <m:t> </m:t>
                      </m:r>
                      <m:r>
                        <a:rPr lang="en-GB" sz="2800" b="0" i="1" smtClean="0">
                          <a:latin typeface="Cambria Math" panose="02040503050406030204" pitchFamily="18" charset="0"/>
                        </a:rPr>
                        <m:t>𝑐𝑜𝑠</m:t>
                      </m:r>
                      <m:r>
                        <a:rPr lang="en-GB" sz="2800" b="0" i="1" smtClean="0">
                          <a:latin typeface="Cambria Math" panose="02040503050406030204" pitchFamily="18" charset="0"/>
                        </a:rPr>
                        <m:t>45,</m:t>
                      </m:r>
                    </m:oMath>
                  </m:oMathPara>
                </a14:m>
                <a:endParaRPr lang="en-GB" sz="2800" dirty="0"/>
              </a:p>
            </p:txBody>
          </p:sp>
        </mc:Choice>
        <mc:Fallback xmlns="">
          <p:sp>
            <p:nvSpPr>
              <p:cNvPr id="17" name="TextBox 16">
                <a:extLst>
                  <a:ext uri="{FF2B5EF4-FFF2-40B4-BE49-F238E27FC236}">
                    <a16:creationId xmlns:a16="http://schemas.microsoft.com/office/drawing/2014/main" id="{3EF68818-A031-4DE4-940E-B159C51A0092}"/>
                  </a:ext>
                </a:extLst>
              </p:cNvPr>
              <p:cNvSpPr txBox="1">
                <a:spLocks noRot="1" noChangeAspect="1" noMove="1" noResize="1" noEditPoints="1" noAdjustHandles="1" noChangeArrowheads="1" noChangeShapeType="1" noTextEdit="1"/>
              </p:cNvSpPr>
              <p:nvPr/>
            </p:nvSpPr>
            <p:spPr>
              <a:xfrm>
                <a:off x="180077" y="5333063"/>
                <a:ext cx="3799951" cy="575479"/>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1C5364A-D3F6-4863-9A4C-81D6D3FF049D}"/>
                  </a:ext>
                </a:extLst>
              </p:cNvPr>
              <p:cNvSpPr/>
              <p:nvPr/>
            </p:nvSpPr>
            <p:spPr>
              <a:xfrm>
                <a:off x="3848817" y="5210321"/>
                <a:ext cx="8103500" cy="933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400" i="1" smtClean="0">
                          <a:solidFill>
                            <a:prstClr val="black"/>
                          </a:solidFill>
                          <a:latin typeface="Cambria Math" panose="02040503050406030204" pitchFamily="18" charset="0"/>
                          <a:ea typeface="Cambria Math" panose="02040503050406030204" pitchFamily="18" charset="0"/>
                        </a:rPr>
                        <m:t>∴</m:t>
                      </m:r>
                      <m:sSub>
                        <m:sSubPr>
                          <m:ctrlPr>
                            <a:rPr lang="en-GB" sz="2400" i="1" smtClean="0">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i="1">
                              <a:solidFill>
                                <a:prstClr val="black"/>
                              </a:solidFill>
                              <a:latin typeface="Cambria Math" panose="02040503050406030204" pitchFamily="18" charset="0"/>
                            </a:rPr>
                            <m:t>𝑓</m:t>
                          </m:r>
                        </m:sub>
                      </m:sSub>
                      <m:r>
                        <a:rPr lang="en-GB" sz="2400" i="1">
                          <a:solidFill>
                            <a:prstClr val="black"/>
                          </a:solidFill>
                          <a:latin typeface="Cambria Math" panose="02040503050406030204" pitchFamily="18" charset="0"/>
                        </a:rPr>
                        <m:t>−</m:t>
                      </m:r>
                      <m:sSub>
                        <m:sSubPr>
                          <m:ctrlPr>
                            <a:rPr lang="en-GB" sz="2400" i="1">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b="0" i="1" smtClean="0">
                              <a:solidFill>
                                <a:prstClr val="black"/>
                              </a:solidFill>
                              <a:latin typeface="Cambria Math" panose="02040503050406030204" pitchFamily="18" charset="0"/>
                            </a:rPr>
                            <m:t>𝑐</m:t>
                          </m:r>
                        </m:sub>
                      </m:sSub>
                      <m:r>
                        <a:rPr lang="en-GB" sz="2400" i="1">
                          <a:solidFill>
                            <a:prstClr val="black"/>
                          </a:solidFill>
                          <a:latin typeface="Cambria Math" panose="02040503050406030204" pitchFamily="18" charset="0"/>
                        </a:rPr>
                        <m:t>=−</m:t>
                      </m:r>
                      <m:r>
                        <a:rPr lang="en-GB" sz="2400" b="0" i="1" smtClean="0">
                          <a:solidFill>
                            <a:prstClr val="black"/>
                          </a:solidFill>
                          <a:latin typeface="Cambria Math" panose="02040503050406030204" pitchFamily="18" charset="0"/>
                        </a:rPr>
                        <m:t>𝐸</m:t>
                      </m:r>
                      <m:r>
                        <a:rPr lang="en-GB" sz="2400" b="0" i="1" smtClean="0">
                          <a:solidFill>
                            <a:prstClr val="black"/>
                          </a:solidFill>
                          <a:latin typeface="Cambria Math" panose="02040503050406030204" pitchFamily="18" charset="0"/>
                        </a:rPr>
                        <m:t> </m:t>
                      </m:r>
                      <m:r>
                        <a:rPr lang="en-GB" sz="2400" b="0" i="1" smtClean="0">
                          <a:solidFill>
                            <a:prstClr val="black"/>
                          </a:solidFill>
                          <a:latin typeface="Cambria Math" panose="02040503050406030204" pitchFamily="18" charset="0"/>
                        </a:rPr>
                        <m:t>𝑐𝑜𝑠</m:t>
                      </m:r>
                      <m:r>
                        <a:rPr lang="en-GB" sz="2400" b="0" i="1" smtClean="0">
                          <a:solidFill>
                            <a:prstClr val="black"/>
                          </a:solidFill>
                          <a:latin typeface="Cambria Math" panose="02040503050406030204" pitchFamily="18" charset="0"/>
                        </a:rPr>
                        <m:t>45</m:t>
                      </m:r>
                      <m:nary>
                        <m:naryPr>
                          <m:ctrlPr>
                            <a:rPr lang="en-GB" sz="2400" i="1">
                              <a:solidFill>
                                <a:prstClr val="black"/>
                              </a:solidFill>
                              <a:latin typeface="Cambria Math" panose="02040503050406030204" pitchFamily="18" charset="0"/>
                            </a:rPr>
                          </m:ctrlPr>
                        </m:naryPr>
                        <m:sub>
                          <m:r>
                            <a:rPr lang="en-GB" sz="2400" b="0" i="1" smtClean="0">
                              <a:solidFill>
                                <a:prstClr val="black"/>
                              </a:solidFill>
                              <a:latin typeface="Cambria Math" panose="02040503050406030204" pitchFamily="18" charset="0"/>
                            </a:rPr>
                            <m:t>𝑐</m:t>
                          </m:r>
                        </m:sub>
                        <m:sup>
                          <m:r>
                            <a:rPr lang="en-GB" sz="2400" i="1">
                              <a:solidFill>
                                <a:prstClr val="black"/>
                              </a:solidFill>
                              <a:latin typeface="Cambria Math" panose="02040503050406030204" pitchFamily="18" charset="0"/>
                            </a:rPr>
                            <m:t>𝑓</m:t>
                          </m:r>
                        </m:sup>
                        <m:e>
                          <m:r>
                            <a:rPr lang="en-GB" sz="2400" i="1">
                              <a:solidFill>
                                <a:prstClr val="black"/>
                              </a:solidFill>
                              <a:latin typeface="Cambria Math" panose="02040503050406030204" pitchFamily="18" charset="0"/>
                            </a:rPr>
                            <m:t>𝑑</m:t>
                          </m:r>
                          <m:acc>
                            <m:accPr>
                              <m:chr m:val="⃗"/>
                              <m:ctrlPr>
                                <a:rPr lang="en-GB" sz="2400" i="1">
                                  <a:solidFill>
                                    <a:prstClr val="black"/>
                                  </a:solidFill>
                                  <a:latin typeface="Cambria Math" panose="02040503050406030204" pitchFamily="18" charset="0"/>
                                </a:rPr>
                              </m:ctrlPr>
                            </m:accPr>
                            <m:e>
                              <m:r>
                                <a:rPr lang="en-GB" sz="2400" i="1">
                                  <a:solidFill>
                                    <a:prstClr val="black"/>
                                  </a:solidFill>
                                  <a:latin typeface="Cambria Math" panose="02040503050406030204" pitchFamily="18" charset="0"/>
                                </a:rPr>
                                <m:t>𝑠</m:t>
                              </m:r>
                            </m:e>
                          </m:acc>
                        </m:e>
                      </m:nary>
                      <m:r>
                        <a:rPr lang="en-GB" sz="2400" b="0" i="1" smtClean="0">
                          <a:solidFill>
                            <a:prstClr val="black"/>
                          </a:solidFill>
                          <a:latin typeface="Cambria Math" panose="02040503050406030204" pitchFamily="18" charset="0"/>
                        </a:rPr>
                        <m:t>  −→</m:t>
                      </m:r>
                      <m:sSub>
                        <m:sSubPr>
                          <m:ctrlPr>
                            <a:rPr lang="en-GB" sz="2400" i="1">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i="1">
                              <a:solidFill>
                                <a:prstClr val="black"/>
                              </a:solidFill>
                              <a:latin typeface="Cambria Math" panose="02040503050406030204" pitchFamily="18" charset="0"/>
                            </a:rPr>
                            <m:t>𝑓</m:t>
                          </m:r>
                        </m:sub>
                      </m:sSub>
                      <m:r>
                        <a:rPr lang="en-GB" sz="2400" i="1">
                          <a:solidFill>
                            <a:prstClr val="black"/>
                          </a:solidFill>
                          <a:latin typeface="Cambria Math" panose="02040503050406030204" pitchFamily="18" charset="0"/>
                        </a:rPr>
                        <m:t>−</m:t>
                      </m:r>
                      <m:sSub>
                        <m:sSubPr>
                          <m:ctrlPr>
                            <a:rPr lang="en-GB" sz="2400" i="1">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i="1">
                              <a:solidFill>
                                <a:prstClr val="black"/>
                              </a:solidFill>
                              <a:latin typeface="Cambria Math" panose="02040503050406030204" pitchFamily="18" charset="0"/>
                            </a:rPr>
                            <m:t>𝑐</m:t>
                          </m:r>
                        </m:sub>
                      </m:sSub>
                      <m:r>
                        <a:rPr lang="en-GB" sz="2400" i="1">
                          <a:solidFill>
                            <a:prstClr val="black"/>
                          </a:solidFill>
                          <a:latin typeface="Cambria Math" panose="02040503050406030204" pitchFamily="18" charset="0"/>
                        </a:rPr>
                        <m:t>=−</m:t>
                      </m:r>
                      <m:r>
                        <a:rPr lang="en-GB" sz="2400" i="1">
                          <a:solidFill>
                            <a:prstClr val="black"/>
                          </a:solidFill>
                          <a:latin typeface="Cambria Math" panose="02040503050406030204" pitchFamily="18" charset="0"/>
                        </a:rPr>
                        <m:t>𝐸</m:t>
                      </m:r>
                      <m:r>
                        <a:rPr lang="en-GB" sz="2400" i="1">
                          <a:solidFill>
                            <a:prstClr val="black"/>
                          </a:solidFill>
                          <a:latin typeface="Cambria Math" panose="02040503050406030204" pitchFamily="18" charset="0"/>
                        </a:rPr>
                        <m:t> </m:t>
                      </m:r>
                      <m:r>
                        <a:rPr lang="en-GB" sz="2400" i="1">
                          <a:solidFill>
                            <a:prstClr val="black"/>
                          </a:solidFill>
                          <a:latin typeface="Cambria Math" panose="02040503050406030204" pitchFamily="18" charset="0"/>
                        </a:rPr>
                        <m:t>𝑐𝑜𝑠</m:t>
                      </m:r>
                      <m:r>
                        <a:rPr lang="en-GB" sz="2400" i="1">
                          <a:solidFill>
                            <a:prstClr val="black"/>
                          </a:solidFill>
                          <a:latin typeface="Cambria Math" panose="02040503050406030204" pitchFamily="18" charset="0"/>
                        </a:rPr>
                        <m:t>45</m:t>
                      </m:r>
                      <m:f>
                        <m:fPr>
                          <m:ctrlPr>
                            <a:rPr lang="en-GB" sz="2400" b="0" i="1" smtClean="0">
                              <a:solidFill>
                                <a:prstClr val="black"/>
                              </a:solidFill>
                              <a:latin typeface="Cambria Math" panose="02040503050406030204" pitchFamily="18" charset="0"/>
                            </a:rPr>
                          </m:ctrlPr>
                        </m:fPr>
                        <m:num>
                          <m:r>
                            <a:rPr lang="en-GB" sz="2400" b="0" i="1" smtClean="0">
                              <a:solidFill>
                                <a:prstClr val="black"/>
                              </a:solidFill>
                              <a:latin typeface="Cambria Math" panose="02040503050406030204" pitchFamily="18" charset="0"/>
                            </a:rPr>
                            <m:t>𝑑</m:t>
                          </m:r>
                        </m:num>
                        <m:den>
                          <m:r>
                            <a:rPr lang="en-GB" sz="2400" b="0" i="1" smtClean="0">
                              <a:solidFill>
                                <a:prstClr val="black"/>
                              </a:solidFill>
                              <a:latin typeface="Cambria Math" panose="02040503050406030204" pitchFamily="18" charset="0"/>
                            </a:rPr>
                            <m:t>𝑐𝑜𝑠</m:t>
                          </m:r>
                          <m:r>
                            <a:rPr lang="en-GB" sz="2400" b="0" i="1" smtClean="0">
                              <a:solidFill>
                                <a:prstClr val="black"/>
                              </a:solidFill>
                              <a:latin typeface="Cambria Math" panose="02040503050406030204" pitchFamily="18" charset="0"/>
                            </a:rPr>
                            <m:t>45</m:t>
                          </m:r>
                        </m:den>
                      </m:f>
                    </m:oMath>
                  </m:oMathPara>
                </a14:m>
                <a:endParaRPr lang="en-GB" dirty="0"/>
              </a:p>
            </p:txBody>
          </p:sp>
        </mc:Choice>
        <mc:Fallback xmlns="">
          <p:sp>
            <p:nvSpPr>
              <p:cNvPr id="18" name="Rectangle 17">
                <a:extLst>
                  <a:ext uri="{FF2B5EF4-FFF2-40B4-BE49-F238E27FC236}">
                    <a16:creationId xmlns:a16="http://schemas.microsoft.com/office/drawing/2014/main" id="{11C5364A-D3F6-4863-9A4C-81D6D3FF049D}"/>
                  </a:ext>
                </a:extLst>
              </p:cNvPr>
              <p:cNvSpPr>
                <a:spLocks noRot="1" noChangeAspect="1" noMove="1" noResize="1" noEditPoints="1" noAdjustHandles="1" noChangeArrowheads="1" noChangeShapeType="1" noTextEdit="1"/>
              </p:cNvSpPr>
              <p:nvPr/>
            </p:nvSpPr>
            <p:spPr>
              <a:xfrm>
                <a:off x="3848817" y="5210321"/>
                <a:ext cx="8103500" cy="93371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09B1654-5150-4F66-B558-BE5A9F4FBDC5}"/>
                  </a:ext>
                </a:extLst>
              </p:cNvPr>
              <p:cNvSpPr/>
              <p:nvPr/>
            </p:nvSpPr>
            <p:spPr>
              <a:xfrm>
                <a:off x="98413" y="6155292"/>
                <a:ext cx="2244653" cy="491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400" i="1" smtClean="0">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i="1">
                              <a:solidFill>
                                <a:prstClr val="black"/>
                              </a:solidFill>
                              <a:latin typeface="Cambria Math" panose="02040503050406030204" pitchFamily="18" charset="0"/>
                            </a:rPr>
                            <m:t>𝑓</m:t>
                          </m:r>
                        </m:sub>
                      </m:sSub>
                      <m:r>
                        <a:rPr lang="en-GB" sz="2400" i="1">
                          <a:solidFill>
                            <a:prstClr val="black"/>
                          </a:solidFill>
                          <a:latin typeface="Cambria Math" panose="02040503050406030204" pitchFamily="18" charset="0"/>
                        </a:rPr>
                        <m:t>−</m:t>
                      </m:r>
                      <m:sSub>
                        <m:sSubPr>
                          <m:ctrlPr>
                            <a:rPr lang="en-GB" sz="2400" i="1">
                              <a:solidFill>
                                <a:prstClr val="black"/>
                              </a:solidFill>
                              <a:latin typeface="Cambria Math" panose="02040503050406030204" pitchFamily="18" charset="0"/>
                            </a:rPr>
                          </m:ctrlPr>
                        </m:sSubPr>
                        <m:e>
                          <m:r>
                            <a:rPr lang="en-GB" sz="2400" i="1">
                              <a:solidFill>
                                <a:prstClr val="black"/>
                              </a:solidFill>
                              <a:latin typeface="Cambria Math" panose="02040503050406030204" pitchFamily="18" charset="0"/>
                            </a:rPr>
                            <m:t>𝑉</m:t>
                          </m:r>
                        </m:e>
                        <m:sub>
                          <m:r>
                            <a:rPr lang="en-GB" sz="2400" i="1">
                              <a:solidFill>
                                <a:prstClr val="black"/>
                              </a:solidFill>
                              <a:latin typeface="Cambria Math" panose="02040503050406030204" pitchFamily="18" charset="0"/>
                            </a:rPr>
                            <m:t>𝑐</m:t>
                          </m:r>
                        </m:sub>
                      </m:sSub>
                      <m:r>
                        <a:rPr lang="en-GB" sz="2400" i="1">
                          <a:solidFill>
                            <a:prstClr val="black"/>
                          </a:solidFill>
                          <a:latin typeface="Cambria Math" panose="02040503050406030204" pitchFamily="18" charset="0"/>
                        </a:rPr>
                        <m:t>=−</m:t>
                      </m:r>
                      <m:r>
                        <a:rPr lang="en-GB" sz="2400" i="1">
                          <a:solidFill>
                            <a:prstClr val="black"/>
                          </a:solidFill>
                          <a:latin typeface="Cambria Math" panose="02040503050406030204" pitchFamily="18" charset="0"/>
                        </a:rPr>
                        <m:t>𝐸𝑑</m:t>
                      </m:r>
                      <m:r>
                        <a:rPr lang="en-GB" sz="2400" i="1">
                          <a:solidFill>
                            <a:prstClr val="black"/>
                          </a:solidFill>
                          <a:latin typeface="Cambria Math" panose="02040503050406030204" pitchFamily="18" charset="0"/>
                        </a:rPr>
                        <m:t> </m:t>
                      </m:r>
                    </m:oMath>
                  </m:oMathPara>
                </a14:m>
                <a:endParaRPr lang="en-GB" dirty="0"/>
              </a:p>
            </p:txBody>
          </p:sp>
        </mc:Choice>
        <mc:Fallback xmlns="">
          <p:sp>
            <p:nvSpPr>
              <p:cNvPr id="19" name="Rectangle 18">
                <a:extLst>
                  <a:ext uri="{FF2B5EF4-FFF2-40B4-BE49-F238E27FC236}">
                    <a16:creationId xmlns:a16="http://schemas.microsoft.com/office/drawing/2014/main" id="{F09B1654-5150-4F66-B558-BE5A9F4FBDC5}"/>
                  </a:ext>
                </a:extLst>
              </p:cNvPr>
              <p:cNvSpPr>
                <a:spLocks noRot="1" noChangeAspect="1" noMove="1" noResize="1" noEditPoints="1" noAdjustHandles="1" noChangeArrowheads="1" noChangeShapeType="1" noTextEdit="1"/>
              </p:cNvSpPr>
              <p:nvPr/>
            </p:nvSpPr>
            <p:spPr>
              <a:xfrm>
                <a:off x="98413" y="6155292"/>
                <a:ext cx="2244653" cy="491288"/>
              </a:xfrm>
              <a:prstGeom prst="rect">
                <a:avLst/>
              </a:prstGeom>
              <a:blipFill>
                <a:blip r:embed="rId13"/>
                <a:stretch>
                  <a:fillRect b="-12500"/>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4399FEEC-C336-457E-BCE6-3BBD6BC17F0E}"/>
              </a:ext>
            </a:extLst>
          </p:cNvPr>
          <p:cNvSpPr txBox="1"/>
          <p:nvPr/>
        </p:nvSpPr>
        <p:spPr>
          <a:xfrm>
            <a:off x="2451132" y="6123360"/>
            <a:ext cx="9614788" cy="523220"/>
          </a:xfrm>
          <a:prstGeom prst="rect">
            <a:avLst/>
          </a:prstGeom>
          <a:noFill/>
        </p:spPr>
        <p:txBody>
          <a:bodyPr wrap="square" rtlCol="0">
            <a:spAutoFit/>
          </a:bodyPr>
          <a:lstStyle/>
          <a:p>
            <a:r>
              <a:rPr lang="en-GB" sz="2800" dirty="0"/>
              <a:t>Means that the potential difference does not depends on the path. </a:t>
            </a:r>
          </a:p>
        </p:txBody>
      </p:sp>
    </p:spTree>
    <p:extLst>
      <p:ext uri="{BB962C8B-B14F-4D97-AF65-F5344CB8AC3E}">
        <p14:creationId xmlns:p14="http://schemas.microsoft.com/office/powerpoint/2010/main" val="321229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1000"/>
                                        <p:tgtEl>
                                          <p:spTgt spid="16"/>
                                        </p:tgtEl>
                                      </p:cBhvr>
                                    </p:animEffect>
                                    <p:anim calcmode="lin" valueType="num">
                                      <p:cBhvr>
                                        <p:cTn id="69" dur="1000" fill="hold"/>
                                        <p:tgtEl>
                                          <p:spTgt spid="16"/>
                                        </p:tgtEl>
                                        <p:attrNameLst>
                                          <p:attrName>ppt_x</p:attrName>
                                        </p:attrNameLst>
                                      </p:cBhvr>
                                      <p:tavLst>
                                        <p:tav tm="0">
                                          <p:val>
                                            <p:strVal val="#ppt_x"/>
                                          </p:val>
                                        </p:tav>
                                        <p:tav tm="100000">
                                          <p:val>
                                            <p:strVal val="#ppt_x"/>
                                          </p:val>
                                        </p:tav>
                                      </p:tavLst>
                                    </p:anim>
                                    <p:anim calcmode="lin" valueType="num">
                                      <p:cBhvr>
                                        <p:cTn id="7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1000"/>
                                        <p:tgtEl>
                                          <p:spTgt spid="14"/>
                                        </p:tgtEl>
                                      </p:cBhvr>
                                    </p:animEffect>
                                    <p:anim calcmode="lin" valueType="num">
                                      <p:cBhvr>
                                        <p:cTn id="76" dur="1000" fill="hold"/>
                                        <p:tgtEl>
                                          <p:spTgt spid="14"/>
                                        </p:tgtEl>
                                        <p:attrNameLst>
                                          <p:attrName>ppt_x</p:attrName>
                                        </p:attrNameLst>
                                      </p:cBhvr>
                                      <p:tavLst>
                                        <p:tav tm="0">
                                          <p:val>
                                            <p:strVal val="#ppt_x"/>
                                          </p:val>
                                        </p:tav>
                                        <p:tav tm="100000">
                                          <p:val>
                                            <p:strVal val="#ppt_x"/>
                                          </p:val>
                                        </p:tav>
                                      </p:tavLst>
                                    </p:anim>
                                    <p:anim calcmode="lin" valueType="num">
                                      <p:cBhvr>
                                        <p:cTn id="7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1000"/>
                                        <p:tgtEl>
                                          <p:spTgt spid="18"/>
                                        </p:tgtEl>
                                      </p:cBhvr>
                                    </p:animEffect>
                                    <p:anim calcmode="lin" valueType="num">
                                      <p:cBhvr>
                                        <p:cTn id="90" dur="1000" fill="hold"/>
                                        <p:tgtEl>
                                          <p:spTgt spid="18"/>
                                        </p:tgtEl>
                                        <p:attrNameLst>
                                          <p:attrName>ppt_x</p:attrName>
                                        </p:attrNameLst>
                                      </p:cBhvr>
                                      <p:tavLst>
                                        <p:tav tm="0">
                                          <p:val>
                                            <p:strVal val="#ppt_x"/>
                                          </p:val>
                                        </p:tav>
                                        <p:tav tm="100000">
                                          <p:val>
                                            <p:strVal val="#ppt_x"/>
                                          </p:val>
                                        </p:tav>
                                      </p:tavLst>
                                    </p:anim>
                                    <p:anim calcmode="lin" valueType="num">
                                      <p:cBhvr>
                                        <p:cTn id="9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fade">
                                      <p:cBhvr>
                                        <p:cTn id="96" dur="1000"/>
                                        <p:tgtEl>
                                          <p:spTgt spid="19"/>
                                        </p:tgtEl>
                                      </p:cBhvr>
                                    </p:animEffect>
                                    <p:anim calcmode="lin" valueType="num">
                                      <p:cBhvr>
                                        <p:cTn id="97" dur="1000" fill="hold"/>
                                        <p:tgtEl>
                                          <p:spTgt spid="19"/>
                                        </p:tgtEl>
                                        <p:attrNameLst>
                                          <p:attrName>ppt_x</p:attrName>
                                        </p:attrNameLst>
                                      </p:cBhvr>
                                      <p:tavLst>
                                        <p:tav tm="0">
                                          <p:val>
                                            <p:strVal val="#ppt_x"/>
                                          </p:val>
                                        </p:tav>
                                        <p:tav tm="100000">
                                          <p:val>
                                            <p:strVal val="#ppt_x"/>
                                          </p:val>
                                        </p:tav>
                                      </p:tavLst>
                                    </p:anim>
                                    <p:anim calcmode="lin" valueType="num">
                                      <p:cBhvr>
                                        <p:cTn id="9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fade">
                                      <p:cBhvr>
                                        <p:cTn id="103" dur="1000"/>
                                        <p:tgtEl>
                                          <p:spTgt spid="20"/>
                                        </p:tgtEl>
                                      </p:cBhvr>
                                    </p:animEffect>
                                    <p:anim calcmode="lin" valueType="num">
                                      <p:cBhvr>
                                        <p:cTn id="104" dur="1000" fill="hold"/>
                                        <p:tgtEl>
                                          <p:spTgt spid="20"/>
                                        </p:tgtEl>
                                        <p:attrNameLst>
                                          <p:attrName>ppt_x</p:attrName>
                                        </p:attrNameLst>
                                      </p:cBhvr>
                                      <p:tavLst>
                                        <p:tav tm="0">
                                          <p:val>
                                            <p:strVal val="#ppt_x"/>
                                          </p:val>
                                        </p:tav>
                                        <p:tav tm="100000">
                                          <p:val>
                                            <p:strVal val="#ppt_x"/>
                                          </p:val>
                                        </p:tav>
                                      </p:tavLst>
                                    </p:anim>
                                    <p:anim calcmode="lin" valueType="num">
                                      <p:cBhvr>
                                        <p:cTn id="10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9D5B05-9CA8-4C29-A877-ECD2EFD59AD9}"/>
              </a:ext>
            </a:extLst>
          </p:cNvPr>
          <p:cNvSpPr/>
          <p:nvPr/>
        </p:nvSpPr>
        <p:spPr>
          <a:xfrm>
            <a:off x="233249" y="68650"/>
            <a:ext cx="7830542" cy="523220"/>
          </a:xfrm>
          <a:prstGeom prst="rect">
            <a:avLst/>
          </a:prstGeom>
        </p:spPr>
        <p:txBody>
          <a:bodyPr wrap="none">
            <a:spAutoFit/>
          </a:bodyPr>
          <a:lstStyle/>
          <a:p>
            <a:r>
              <a:rPr lang="en-US" sz="2800" b="1" dirty="0">
                <a:solidFill>
                  <a:srgbClr val="C00000"/>
                </a:solidFill>
                <a:latin typeface="Arial Rounded MT Bold" panose="020F0704030504030204" pitchFamily="34" charset="0"/>
              </a:rPr>
              <a:t>POTENTIAL DUE TO A CHARGED PARTICLE</a:t>
            </a:r>
            <a:endParaRPr lang="en-GB" sz="2800" b="1" dirty="0">
              <a:solidFill>
                <a:srgbClr val="C0000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3F23903C-985A-4582-A87C-5CBE5D4E7A4B}"/>
              </a:ext>
            </a:extLst>
          </p:cNvPr>
          <p:cNvSpPr txBox="1"/>
          <p:nvPr/>
        </p:nvSpPr>
        <p:spPr>
          <a:xfrm>
            <a:off x="0" y="762668"/>
            <a:ext cx="5826467" cy="461665"/>
          </a:xfrm>
          <a:prstGeom prst="rect">
            <a:avLst/>
          </a:prstGeom>
          <a:noFill/>
        </p:spPr>
        <p:txBody>
          <a:bodyPr wrap="none" rtlCol="0">
            <a:spAutoFit/>
          </a:bodyPr>
          <a:lstStyle/>
          <a:p>
            <a:r>
              <a:rPr lang="en-GB" sz="2400" dirty="0"/>
              <a:t>From electric field, the potential difference is </a:t>
            </a:r>
          </a:p>
        </p:txBody>
      </p:sp>
      <p:pic>
        <p:nvPicPr>
          <p:cNvPr id="8" name="Picture 7">
            <a:extLst>
              <a:ext uri="{FF2B5EF4-FFF2-40B4-BE49-F238E27FC236}">
                <a16:creationId xmlns:a16="http://schemas.microsoft.com/office/drawing/2014/main" id="{8B09C753-11BA-4DFF-AAB6-27A7E7EB3DDD}"/>
              </a:ext>
            </a:extLst>
          </p:cNvPr>
          <p:cNvPicPr>
            <a:picLocks noChangeAspect="1"/>
          </p:cNvPicPr>
          <p:nvPr/>
        </p:nvPicPr>
        <p:blipFill>
          <a:blip r:embed="rId2"/>
          <a:stretch>
            <a:fillRect/>
          </a:stretch>
        </p:blipFill>
        <p:spPr>
          <a:xfrm>
            <a:off x="8653369" y="0"/>
            <a:ext cx="3538631" cy="6858000"/>
          </a:xfrm>
          <a:prstGeom prst="rect">
            <a:avLst/>
          </a:prstGeom>
        </p:spPr>
      </p:pic>
      <p:pic>
        <p:nvPicPr>
          <p:cNvPr id="3" name="Picture 2">
            <a:extLst>
              <a:ext uri="{FF2B5EF4-FFF2-40B4-BE49-F238E27FC236}">
                <a16:creationId xmlns:a16="http://schemas.microsoft.com/office/drawing/2014/main" id="{09650F80-354A-4FF3-9B90-412CB0EC3AEF}"/>
              </a:ext>
            </a:extLst>
          </p:cNvPr>
          <p:cNvPicPr>
            <a:picLocks noChangeAspect="1"/>
          </p:cNvPicPr>
          <p:nvPr/>
        </p:nvPicPr>
        <p:blipFill rotWithShape="1">
          <a:blip r:embed="rId3"/>
          <a:srcRect l="3949" t="8415" r="2649" b="6284"/>
          <a:stretch/>
        </p:blipFill>
        <p:spPr>
          <a:xfrm>
            <a:off x="5726757" y="503338"/>
            <a:ext cx="3223913" cy="909433"/>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EAE41C-C45B-4866-8C92-08FAEA861E17}"/>
                  </a:ext>
                </a:extLst>
              </p:cNvPr>
              <p:cNvSpPr txBox="1"/>
              <p:nvPr/>
            </p:nvSpPr>
            <p:spPr>
              <a:xfrm>
                <a:off x="-1" y="1388555"/>
                <a:ext cx="5726757" cy="461665"/>
              </a:xfrm>
              <a:prstGeom prst="rect">
                <a:avLst/>
              </a:prstGeom>
              <a:noFill/>
            </p:spPr>
            <p:txBody>
              <a:bodyPr wrap="square" rtlCol="0">
                <a:spAutoFit/>
              </a:bodyPr>
              <a:lstStyle/>
              <a:p>
                <a:r>
                  <a:rPr lang="en-GB" sz="2400" dirty="0"/>
                  <a:t>We move the test charge </a:t>
                </a: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m:t>
                        </m:r>
                        <m:r>
                          <a:rPr lang="en-GB" sz="2400" b="0" i="1" smtClean="0">
                            <a:latin typeface="Cambria Math" panose="02040503050406030204" pitchFamily="18" charset="0"/>
                          </a:rPr>
                          <m:t>𝑞</m:t>
                        </m:r>
                      </m:e>
                      <m:sub>
                        <m:r>
                          <a:rPr lang="en-GB" sz="2400" b="0" i="1" smtClean="0">
                            <a:latin typeface="Cambria Math" panose="02040503050406030204" pitchFamily="18" charset="0"/>
                          </a:rPr>
                          <m:t>𝑜</m:t>
                        </m:r>
                      </m:sub>
                    </m:sSub>
                    <m:r>
                      <a:rPr lang="en-GB" sz="2400" b="0" i="1" smtClean="0">
                        <a:latin typeface="Cambria Math" panose="02040503050406030204" pitchFamily="18" charset="0"/>
                      </a:rPr>
                      <m:t>)</m:t>
                    </m:r>
                  </m:oMath>
                </a14:m>
                <a:r>
                  <a:rPr lang="en-GB" sz="2400" dirty="0"/>
                  <a:t> out to infinite </a:t>
                </a:r>
              </a:p>
            </p:txBody>
          </p:sp>
        </mc:Choice>
        <mc:Fallback xmlns="">
          <p:sp>
            <p:nvSpPr>
              <p:cNvPr id="9" name="TextBox 8">
                <a:extLst>
                  <a:ext uri="{FF2B5EF4-FFF2-40B4-BE49-F238E27FC236}">
                    <a16:creationId xmlns:a16="http://schemas.microsoft.com/office/drawing/2014/main" id="{E3EAE41C-C45B-4866-8C92-08FAEA861E17}"/>
                  </a:ext>
                </a:extLst>
              </p:cNvPr>
              <p:cNvSpPr txBox="1">
                <a:spLocks noRot="1" noChangeAspect="1" noMove="1" noResize="1" noEditPoints="1" noAdjustHandles="1" noChangeArrowheads="1" noChangeShapeType="1" noTextEdit="1"/>
              </p:cNvSpPr>
              <p:nvPr/>
            </p:nvSpPr>
            <p:spPr>
              <a:xfrm>
                <a:off x="-1" y="1388555"/>
                <a:ext cx="5726757" cy="461665"/>
              </a:xfrm>
              <a:prstGeom prst="rect">
                <a:avLst/>
              </a:prstGeom>
              <a:blipFill>
                <a:blip r:embed="rId4"/>
                <a:stretch>
                  <a:fillRect l="-1597" t="-10526" b="-28947"/>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6CCB54DE-AB9E-4B38-B054-0D6DA64130F8}"/>
              </a:ext>
            </a:extLst>
          </p:cNvPr>
          <p:cNvPicPr>
            <a:picLocks noChangeAspect="1"/>
          </p:cNvPicPr>
          <p:nvPr/>
        </p:nvPicPr>
        <p:blipFill>
          <a:blip r:embed="rId5"/>
          <a:stretch>
            <a:fillRect/>
          </a:stretch>
        </p:blipFill>
        <p:spPr>
          <a:xfrm>
            <a:off x="2670690" y="1823922"/>
            <a:ext cx="3251780" cy="541202"/>
          </a:xfrm>
          <a:prstGeom prst="rect">
            <a:avLst/>
          </a:prstGeom>
        </p:spPr>
      </p:pic>
      <p:pic>
        <p:nvPicPr>
          <p:cNvPr id="11" name="Picture 10">
            <a:extLst>
              <a:ext uri="{FF2B5EF4-FFF2-40B4-BE49-F238E27FC236}">
                <a16:creationId xmlns:a16="http://schemas.microsoft.com/office/drawing/2014/main" id="{1C8DBAEA-94E8-4CBD-808D-B35CAA7607DD}"/>
              </a:ext>
            </a:extLst>
          </p:cNvPr>
          <p:cNvPicPr>
            <a:picLocks noChangeAspect="1"/>
          </p:cNvPicPr>
          <p:nvPr/>
        </p:nvPicPr>
        <p:blipFill>
          <a:blip r:embed="rId6"/>
          <a:stretch>
            <a:fillRect/>
          </a:stretch>
        </p:blipFill>
        <p:spPr>
          <a:xfrm>
            <a:off x="2683593" y="2279189"/>
            <a:ext cx="3037550" cy="100601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4FC914-61A0-4714-9EFD-F7E7A5B9858A}"/>
                  </a:ext>
                </a:extLst>
              </p:cNvPr>
              <p:cNvSpPr txBox="1"/>
              <p:nvPr/>
            </p:nvSpPr>
            <p:spPr>
              <a:xfrm>
                <a:off x="6074053" y="1909857"/>
                <a:ext cx="21513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i="1" smtClean="0">
                          <a:latin typeface="Cambria Math" panose="02040503050406030204" pitchFamily="18" charset="0"/>
                          <a:ea typeface="Cambria Math" panose="02040503050406030204" pitchFamily="18" charset="0"/>
                        </a:rPr>
                        <m:t>𝜃</m:t>
                      </m:r>
                      <m:r>
                        <a:rPr lang="en-GB" sz="2400" b="0" i="1" smtClean="0">
                          <a:latin typeface="Cambria Math" panose="02040503050406030204" pitchFamily="18" charset="0"/>
                          <a:ea typeface="Cambria Math" panose="02040503050406030204" pitchFamily="18" charset="0"/>
                        </a:rPr>
                        <m:t>=</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0</m:t>
                          </m:r>
                        </m:e>
                        <m:sup>
                          <m:r>
                            <a:rPr lang="en-GB" sz="2400" b="0" i="1" smtClean="0">
                              <a:latin typeface="Cambria Math" panose="02040503050406030204" pitchFamily="18" charset="0"/>
                              <a:ea typeface="Cambria Math" panose="02040503050406030204" pitchFamily="18" charset="0"/>
                            </a:rPr>
                            <m:t>𝑜</m:t>
                          </m:r>
                        </m:sup>
                      </m:sSup>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𝑑𝑠</m:t>
                      </m:r>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𝑑𝑟</m:t>
                      </m:r>
                    </m:oMath>
                  </m:oMathPara>
                </a14:m>
                <a:endParaRPr lang="en-GB" sz="2400" dirty="0"/>
              </a:p>
            </p:txBody>
          </p:sp>
        </mc:Choice>
        <mc:Fallback xmlns="">
          <p:sp>
            <p:nvSpPr>
              <p:cNvPr id="13" name="TextBox 12">
                <a:extLst>
                  <a:ext uri="{FF2B5EF4-FFF2-40B4-BE49-F238E27FC236}">
                    <a16:creationId xmlns:a16="http://schemas.microsoft.com/office/drawing/2014/main" id="{E54FC914-61A0-4714-9EFD-F7E7A5B9858A}"/>
                  </a:ext>
                </a:extLst>
              </p:cNvPr>
              <p:cNvSpPr txBox="1">
                <a:spLocks noRot="1" noChangeAspect="1" noMove="1" noResize="1" noEditPoints="1" noAdjustHandles="1" noChangeArrowheads="1" noChangeShapeType="1" noTextEdit="1"/>
              </p:cNvSpPr>
              <p:nvPr/>
            </p:nvSpPr>
            <p:spPr>
              <a:xfrm>
                <a:off x="6074053" y="1909857"/>
                <a:ext cx="2151358" cy="369332"/>
              </a:xfrm>
              <a:prstGeom prst="rect">
                <a:avLst/>
              </a:prstGeom>
              <a:blipFill>
                <a:blip r:embed="rId7"/>
                <a:stretch>
                  <a:fillRect l="-2550" r="-2550" b="-8197"/>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70F041CF-AEAE-4BEB-90D5-DE1B6ED4744F}"/>
              </a:ext>
            </a:extLst>
          </p:cNvPr>
          <p:cNvPicPr>
            <a:picLocks noChangeAspect="1"/>
          </p:cNvPicPr>
          <p:nvPr/>
        </p:nvPicPr>
        <p:blipFill>
          <a:blip r:embed="rId8"/>
          <a:stretch>
            <a:fillRect/>
          </a:stretch>
        </p:blipFill>
        <p:spPr>
          <a:xfrm>
            <a:off x="2972041" y="3994261"/>
            <a:ext cx="2460653" cy="1160592"/>
          </a:xfrm>
          <a:prstGeom prst="rect">
            <a:avLst/>
          </a:prstGeom>
        </p:spPr>
      </p:pic>
      <p:cxnSp>
        <p:nvCxnSpPr>
          <p:cNvPr id="16" name="Straight Arrow Connector 15">
            <a:extLst>
              <a:ext uri="{FF2B5EF4-FFF2-40B4-BE49-F238E27FC236}">
                <a16:creationId xmlns:a16="http://schemas.microsoft.com/office/drawing/2014/main" id="{B6195FAB-83A5-45D3-BC6E-4F2D1F7A5B08}"/>
              </a:ext>
            </a:extLst>
          </p:cNvPr>
          <p:cNvCxnSpPr>
            <a:cxnSpLocks/>
            <a:stCxn id="11" idx="2"/>
            <a:endCxn id="14" idx="0"/>
          </p:cNvCxnSpPr>
          <p:nvPr/>
        </p:nvCxnSpPr>
        <p:spPr>
          <a:xfrm>
            <a:off x="4202368" y="3285207"/>
            <a:ext cx="0" cy="7090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F14A64-9010-4136-A0F7-B64435E63775}"/>
                  </a:ext>
                </a:extLst>
              </p:cNvPr>
              <p:cNvSpPr txBox="1"/>
              <p:nvPr/>
            </p:nvSpPr>
            <p:spPr>
              <a:xfrm>
                <a:off x="666238" y="3319327"/>
                <a:ext cx="5054905" cy="482633"/>
              </a:xfrm>
              <a:prstGeom prst="rect">
                <a:avLst/>
              </a:prstGeom>
              <a:noFill/>
            </p:spPr>
            <p:txBody>
              <a:bodyPr wrap="square" lIns="0" tIns="0" rIns="0" bIns="0" rtlCol="0">
                <a:spAutoFit/>
              </a:bodyPr>
              <a:lstStyle/>
              <a:p>
                <a14:m>
                  <m:oMath xmlns:m="http://schemas.openxmlformats.org/officeDocument/2006/math">
                    <m:sSub>
                      <m:sSubPr>
                        <m:ctrlPr>
                          <a:rPr lang="en-GB" sz="2000" i="1" smtClean="0">
                            <a:latin typeface="Cambria Math" panose="02040503050406030204" pitchFamily="18" charset="0"/>
                          </a:rPr>
                        </m:ctrlPr>
                      </m:sSubPr>
                      <m:e>
                        <m:r>
                          <a:rPr lang="en-GB" sz="2000" b="0" i="1" smtClean="0">
                            <a:latin typeface="Cambria Math" panose="02040503050406030204" pitchFamily="18" charset="0"/>
                          </a:rPr>
                          <m:t>𝑉</m:t>
                        </m:r>
                      </m:e>
                      <m:sub>
                        <m:r>
                          <a:rPr lang="en-GB" sz="2000" b="0" i="1" smtClean="0">
                            <a:latin typeface="Cambria Math" panose="02040503050406030204" pitchFamily="18" charset="0"/>
                          </a:rPr>
                          <m:t>𝑓</m:t>
                        </m:r>
                      </m:sub>
                    </m:sSub>
                    <m:r>
                      <a:rPr lang="en-GB" sz="2000" b="0" i="1" smtClean="0">
                        <a:latin typeface="Cambria Math" panose="02040503050406030204" pitchFamily="18" charset="0"/>
                      </a:rPr>
                      <m:t>=0 </m:t>
                    </m:r>
                    <m:r>
                      <a:rPr lang="en-GB" sz="2000" b="0" i="1" smtClean="0">
                        <a:latin typeface="Cambria Math" panose="02040503050406030204" pitchFamily="18" charset="0"/>
                      </a:rPr>
                      <m:t>𝑏𝑒𝑐𝑎𝑢𝑠𝑒</m:t>
                    </m:r>
                    <m:r>
                      <a:rPr lang="en-GB" sz="2000" b="0" i="1" smtClean="0">
                        <a:latin typeface="Cambria Math" panose="02040503050406030204" pitchFamily="18" charset="0"/>
                      </a:rPr>
                      <m:t> </m:t>
                    </m:r>
                    <m:r>
                      <a:rPr lang="en-GB" sz="2000" b="0" i="1" smtClean="0">
                        <a:latin typeface="Cambria Math" panose="02040503050406030204" pitchFamily="18" charset="0"/>
                      </a:rPr>
                      <m:t>𝑖𝑛𝑓𝑖𝑛𝑖𝑡𝑒</m:t>
                    </m:r>
                    <m:r>
                      <a:rPr lang="en-GB" sz="2000" b="0" i="1" smtClean="0">
                        <a:latin typeface="Cambria Math" panose="02040503050406030204" pitchFamily="18" charset="0"/>
                      </a:rPr>
                      <m:t>, </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r>
                          <a:rPr lang="en-GB" sz="2000" b="0" i="1" smtClean="0">
                            <a:latin typeface="Cambria Math" panose="02040503050406030204" pitchFamily="18" charset="0"/>
                          </a:rPr>
                          <m:t>𝑖</m:t>
                        </m:r>
                      </m:sub>
                    </m:sSub>
                    <m:r>
                      <a:rPr lang="en-GB" sz="2000" b="0" i="1" smtClean="0">
                        <a:latin typeface="Cambria Math" panose="02040503050406030204" pitchFamily="18" charset="0"/>
                      </a:rPr>
                      <m:t>=</m:t>
                    </m:r>
                    <m:r>
                      <a:rPr lang="en-GB" sz="2000" b="0" i="1" smtClean="0">
                        <a:latin typeface="Cambria Math" panose="02040503050406030204" pitchFamily="18" charset="0"/>
                      </a:rPr>
                      <m:t>𝑉</m:t>
                    </m:r>
                  </m:oMath>
                </a14:m>
                <a:r>
                  <a:rPr lang="en-GB" sz="2000" b="0" dirty="0"/>
                  <a:t>     </a:t>
                </a:r>
                <a14:m>
                  <m:oMath xmlns:m="http://schemas.openxmlformats.org/officeDocument/2006/math">
                    <m:r>
                      <a:rPr lang="en-GB" sz="2000" b="0" i="1" smtClean="0">
                        <a:latin typeface="Cambria Math" panose="02040503050406030204" pitchFamily="18" charset="0"/>
                      </a:rPr>
                      <m:t>𝐸</m:t>
                    </m:r>
                    <m:r>
                      <a:rPr lang="en-GB" sz="2000" b="0" i="1" smtClean="0">
                        <a:latin typeface="Cambria Math" panose="02040503050406030204" pitchFamily="18" charset="0"/>
                      </a:rPr>
                      <m:t>=</m:t>
                    </m:r>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1</m:t>
                        </m:r>
                      </m:num>
                      <m:den>
                        <m:r>
                          <a:rPr lang="en-GB" sz="2000" b="0" i="1" smtClean="0">
                            <a:latin typeface="Cambria Math" panose="02040503050406030204" pitchFamily="18" charset="0"/>
                          </a:rPr>
                          <m:t>4</m:t>
                        </m:r>
                        <m:r>
                          <a:rPr lang="en-GB" sz="2000" b="0" i="1" smtClean="0">
                            <a:latin typeface="Cambria Math" panose="02040503050406030204" pitchFamily="18" charset="0"/>
                            <a:ea typeface="Cambria Math" panose="02040503050406030204" pitchFamily="18" charset="0"/>
                          </a:rPr>
                          <m:t>𝜋</m:t>
                        </m:r>
                        <m:sSub>
                          <m:sSubPr>
                            <m:ctrlPr>
                              <a:rPr lang="en-GB" sz="2000" b="0" i="1" smtClean="0">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𝜀</m:t>
                            </m:r>
                          </m:e>
                          <m:sub>
                            <m:r>
                              <a:rPr lang="en-GB" sz="2000" b="0" i="1" smtClean="0">
                                <a:latin typeface="Cambria Math" panose="02040503050406030204" pitchFamily="18" charset="0"/>
                                <a:ea typeface="Cambria Math" panose="02040503050406030204" pitchFamily="18" charset="0"/>
                              </a:rPr>
                              <m:t>𝑜</m:t>
                            </m:r>
                          </m:sub>
                        </m:sSub>
                      </m:den>
                    </m:f>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𝑞</m:t>
                        </m:r>
                      </m:num>
                      <m:den>
                        <m:sSup>
                          <m:sSupPr>
                            <m:ctrlPr>
                              <a:rPr lang="en-GB" sz="2000" b="0" i="1" smtClean="0">
                                <a:latin typeface="Cambria Math" panose="02040503050406030204" pitchFamily="18" charset="0"/>
                                <a:ea typeface="Cambria Math" panose="02040503050406030204" pitchFamily="18" charset="0"/>
                              </a:rPr>
                            </m:ctrlPr>
                          </m:sSupPr>
                          <m:e>
                            <m:r>
                              <a:rPr lang="en-GB" sz="2000" b="0" i="1" smtClean="0">
                                <a:latin typeface="Cambria Math" panose="02040503050406030204" pitchFamily="18" charset="0"/>
                                <a:ea typeface="Cambria Math" panose="02040503050406030204" pitchFamily="18" charset="0"/>
                              </a:rPr>
                              <m:t>𝑟</m:t>
                            </m:r>
                          </m:e>
                          <m:sup>
                            <m:r>
                              <a:rPr lang="en-GB" sz="2000" b="0" i="1" smtClean="0">
                                <a:latin typeface="Cambria Math" panose="02040503050406030204" pitchFamily="18" charset="0"/>
                                <a:ea typeface="Cambria Math" panose="02040503050406030204" pitchFamily="18" charset="0"/>
                              </a:rPr>
                              <m:t>2</m:t>
                            </m:r>
                          </m:sup>
                        </m:sSup>
                      </m:den>
                    </m:f>
                  </m:oMath>
                </a14:m>
                <a:endParaRPr lang="en-GB" sz="2000" dirty="0"/>
              </a:p>
            </p:txBody>
          </p:sp>
        </mc:Choice>
        <mc:Fallback xmlns="">
          <p:sp>
            <p:nvSpPr>
              <p:cNvPr id="19" name="TextBox 18">
                <a:extLst>
                  <a:ext uri="{FF2B5EF4-FFF2-40B4-BE49-F238E27FC236}">
                    <a16:creationId xmlns:a16="http://schemas.microsoft.com/office/drawing/2014/main" id="{3FF14A64-9010-4136-A0F7-B64435E63775}"/>
                  </a:ext>
                </a:extLst>
              </p:cNvPr>
              <p:cNvSpPr txBox="1">
                <a:spLocks noRot="1" noChangeAspect="1" noMove="1" noResize="1" noEditPoints="1" noAdjustHandles="1" noChangeArrowheads="1" noChangeShapeType="1" noTextEdit="1"/>
              </p:cNvSpPr>
              <p:nvPr/>
            </p:nvSpPr>
            <p:spPr>
              <a:xfrm>
                <a:off x="666238" y="3319327"/>
                <a:ext cx="5054905" cy="482633"/>
              </a:xfrm>
              <a:prstGeom prst="rect">
                <a:avLst/>
              </a:prstGeom>
              <a:blipFill>
                <a:blip r:embed="rId9"/>
                <a:stretch>
                  <a:fillRect/>
                </a:stretch>
              </a:blipFill>
            </p:spPr>
            <p:txBody>
              <a:bodyPr/>
              <a:lstStyle/>
              <a:p>
                <a:r>
                  <a:rPr lang="en-GB">
                    <a:noFill/>
                  </a:rPr>
                  <a:t> </a:t>
                </a:r>
              </a:p>
            </p:txBody>
          </p:sp>
        </mc:Fallback>
      </mc:AlternateContent>
      <p:pic>
        <p:nvPicPr>
          <p:cNvPr id="21" name="Picture 20">
            <a:extLst>
              <a:ext uri="{FF2B5EF4-FFF2-40B4-BE49-F238E27FC236}">
                <a16:creationId xmlns:a16="http://schemas.microsoft.com/office/drawing/2014/main" id="{B165CF48-6468-4308-AF97-69F19B8E3341}"/>
              </a:ext>
            </a:extLst>
          </p:cNvPr>
          <p:cNvPicPr>
            <a:picLocks noChangeAspect="1"/>
          </p:cNvPicPr>
          <p:nvPr/>
        </p:nvPicPr>
        <p:blipFill>
          <a:blip r:embed="rId10"/>
          <a:stretch>
            <a:fillRect/>
          </a:stretch>
        </p:blipFill>
        <p:spPr>
          <a:xfrm>
            <a:off x="233249" y="6077660"/>
            <a:ext cx="8420120" cy="763525"/>
          </a:xfrm>
          <a:prstGeom prst="rect">
            <a:avLst/>
          </a:prstGeom>
        </p:spPr>
      </p:pic>
      <p:pic>
        <p:nvPicPr>
          <p:cNvPr id="25" name="Picture 24">
            <a:extLst>
              <a:ext uri="{FF2B5EF4-FFF2-40B4-BE49-F238E27FC236}">
                <a16:creationId xmlns:a16="http://schemas.microsoft.com/office/drawing/2014/main" id="{8AB1E763-E02D-4E55-A7BE-6BC54E887D93}"/>
              </a:ext>
            </a:extLst>
          </p:cNvPr>
          <p:cNvPicPr>
            <a:picLocks noChangeAspect="1"/>
          </p:cNvPicPr>
          <p:nvPr/>
        </p:nvPicPr>
        <p:blipFill>
          <a:blip r:embed="rId11"/>
          <a:stretch>
            <a:fillRect/>
          </a:stretch>
        </p:blipFill>
        <p:spPr>
          <a:xfrm>
            <a:off x="2466554" y="5108658"/>
            <a:ext cx="5932279" cy="964248"/>
          </a:xfrm>
          <a:prstGeom prst="rect">
            <a:avLst/>
          </a:prstGeom>
        </p:spPr>
      </p:pic>
      <p:sp>
        <p:nvSpPr>
          <p:cNvPr id="31" name="TextBox 30">
            <a:extLst>
              <a:ext uri="{FF2B5EF4-FFF2-40B4-BE49-F238E27FC236}">
                <a16:creationId xmlns:a16="http://schemas.microsoft.com/office/drawing/2014/main" id="{E0352842-253E-47E4-BD59-DD8896647713}"/>
              </a:ext>
            </a:extLst>
          </p:cNvPr>
          <p:cNvSpPr txBox="1"/>
          <p:nvPr/>
        </p:nvSpPr>
        <p:spPr>
          <a:xfrm>
            <a:off x="621352" y="4314325"/>
            <a:ext cx="2350689" cy="461665"/>
          </a:xfrm>
          <a:prstGeom prst="rect">
            <a:avLst/>
          </a:prstGeom>
          <a:noFill/>
        </p:spPr>
        <p:txBody>
          <a:bodyPr wrap="square" rtlCol="0">
            <a:spAutoFit/>
          </a:bodyPr>
          <a:lstStyle/>
          <a:p>
            <a:r>
              <a:rPr lang="en-GB" sz="2400" dirty="0"/>
              <a:t>For single charge  </a:t>
            </a:r>
          </a:p>
        </p:txBody>
      </p:sp>
      <p:sp>
        <p:nvSpPr>
          <p:cNvPr id="32" name="TextBox 31">
            <a:extLst>
              <a:ext uri="{FF2B5EF4-FFF2-40B4-BE49-F238E27FC236}">
                <a16:creationId xmlns:a16="http://schemas.microsoft.com/office/drawing/2014/main" id="{BC98B50C-8FF1-4BC3-9938-EE758CF0EA80}"/>
              </a:ext>
            </a:extLst>
          </p:cNvPr>
          <p:cNvSpPr txBox="1"/>
          <p:nvPr/>
        </p:nvSpPr>
        <p:spPr>
          <a:xfrm>
            <a:off x="-1" y="5375338"/>
            <a:ext cx="2565207" cy="430887"/>
          </a:xfrm>
          <a:prstGeom prst="rect">
            <a:avLst/>
          </a:prstGeom>
          <a:noFill/>
        </p:spPr>
        <p:txBody>
          <a:bodyPr wrap="square" rtlCol="0">
            <a:spAutoFit/>
          </a:bodyPr>
          <a:lstStyle/>
          <a:p>
            <a:r>
              <a:rPr lang="en-GB" sz="2200" dirty="0"/>
              <a:t>For group of charges  </a:t>
            </a:r>
          </a:p>
        </p:txBody>
      </p:sp>
      <p:sp>
        <p:nvSpPr>
          <p:cNvPr id="33" name="Rectangle 32">
            <a:extLst>
              <a:ext uri="{FF2B5EF4-FFF2-40B4-BE49-F238E27FC236}">
                <a16:creationId xmlns:a16="http://schemas.microsoft.com/office/drawing/2014/main" id="{67EF01E7-3251-4D40-8220-B668C7E612DA}"/>
              </a:ext>
            </a:extLst>
          </p:cNvPr>
          <p:cNvSpPr/>
          <p:nvPr/>
        </p:nvSpPr>
        <p:spPr>
          <a:xfrm>
            <a:off x="6149101" y="3094004"/>
            <a:ext cx="2965077" cy="1938992"/>
          </a:xfrm>
          <a:prstGeom prst="rect">
            <a:avLst/>
          </a:prstGeom>
          <a:solidFill>
            <a:schemeClr val="accent4">
              <a:lumMod val="40000"/>
              <a:lumOff val="60000"/>
            </a:schemeClr>
          </a:solidFill>
        </p:spPr>
        <p:txBody>
          <a:bodyPr wrap="square">
            <a:spAutoFit/>
          </a:bodyPr>
          <a:lstStyle/>
          <a:p>
            <a:r>
              <a:rPr lang="en-US" sz="2000" dirty="0"/>
              <a:t>It is an algebraic sum, not a vector sum like the sum that would be used to calculate the electric field resulting from a group of charged particles.</a:t>
            </a:r>
            <a:endParaRPr lang="en-GB" sz="2000" dirty="0"/>
          </a:p>
        </p:txBody>
      </p:sp>
      <p:cxnSp>
        <p:nvCxnSpPr>
          <p:cNvPr id="35" name="Straight Arrow Connector 34">
            <a:extLst>
              <a:ext uri="{FF2B5EF4-FFF2-40B4-BE49-F238E27FC236}">
                <a16:creationId xmlns:a16="http://schemas.microsoft.com/office/drawing/2014/main" id="{C8AAA3B4-19F5-4AF9-B880-485997C439E6}"/>
              </a:ext>
            </a:extLst>
          </p:cNvPr>
          <p:cNvCxnSpPr>
            <a:cxnSpLocks/>
            <a:endCxn id="33" idx="1"/>
          </p:cNvCxnSpPr>
          <p:nvPr/>
        </p:nvCxnSpPr>
        <p:spPr>
          <a:xfrm flipV="1">
            <a:off x="5392347" y="4063500"/>
            <a:ext cx="756754" cy="13118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62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42" presetClass="entr" presetSubtype="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1000"/>
                                        <p:tgtEl>
                                          <p:spTgt spid="16"/>
                                        </p:tgtEl>
                                      </p:cBhvr>
                                    </p:animEffect>
                                    <p:anim calcmode="lin" valueType="num">
                                      <p:cBhvr>
                                        <p:cTn id="62" dur="1000" fill="hold"/>
                                        <p:tgtEl>
                                          <p:spTgt spid="16"/>
                                        </p:tgtEl>
                                        <p:attrNameLst>
                                          <p:attrName>ppt_x</p:attrName>
                                        </p:attrNameLst>
                                      </p:cBhvr>
                                      <p:tavLst>
                                        <p:tav tm="0">
                                          <p:val>
                                            <p:strVal val="#ppt_x"/>
                                          </p:val>
                                        </p:tav>
                                        <p:tav tm="100000">
                                          <p:val>
                                            <p:strVal val="#ppt_x"/>
                                          </p:val>
                                        </p:tav>
                                      </p:tavLst>
                                    </p:anim>
                                    <p:anim calcmode="lin" valueType="num">
                                      <p:cBhvr>
                                        <p:cTn id="63" dur="1000" fill="hold"/>
                                        <p:tgtEl>
                                          <p:spTgt spid="1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1000"/>
                                        <p:tgtEl>
                                          <p:spTgt spid="31"/>
                                        </p:tgtEl>
                                      </p:cBhvr>
                                    </p:animEffect>
                                    <p:anim calcmode="lin" valueType="num">
                                      <p:cBhvr>
                                        <p:cTn id="67" dur="1000" fill="hold"/>
                                        <p:tgtEl>
                                          <p:spTgt spid="31"/>
                                        </p:tgtEl>
                                        <p:attrNameLst>
                                          <p:attrName>ppt_x</p:attrName>
                                        </p:attrNameLst>
                                      </p:cBhvr>
                                      <p:tavLst>
                                        <p:tav tm="0">
                                          <p:val>
                                            <p:strVal val="#ppt_x"/>
                                          </p:val>
                                        </p:tav>
                                        <p:tav tm="100000">
                                          <p:val>
                                            <p:strVal val="#ppt_x"/>
                                          </p:val>
                                        </p:tav>
                                      </p:tavLst>
                                    </p:anim>
                                    <p:anim calcmode="lin" valueType="num">
                                      <p:cBhvr>
                                        <p:cTn id="68" dur="1000" fill="hold"/>
                                        <p:tgtEl>
                                          <p:spTgt spid="31"/>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1000"/>
                                        <p:tgtEl>
                                          <p:spTgt spid="14"/>
                                        </p:tgtEl>
                                      </p:cBhvr>
                                    </p:animEffect>
                                    <p:anim calcmode="lin" valueType="num">
                                      <p:cBhvr>
                                        <p:cTn id="72" dur="1000" fill="hold"/>
                                        <p:tgtEl>
                                          <p:spTgt spid="14"/>
                                        </p:tgtEl>
                                        <p:attrNameLst>
                                          <p:attrName>ppt_x</p:attrName>
                                        </p:attrNameLst>
                                      </p:cBhvr>
                                      <p:tavLst>
                                        <p:tav tm="0">
                                          <p:val>
                                            <p:strVal val="#ppt_x"/>
                                          </p:val>
                                        </p:tav>
                                        <p:tav tm="100000">
                                          <p:val>
                                            <p:strVal val="#ppt_x"/>
                                          </p:val>
                                        </p:tav>
                                      </p:tavLst>
                                    </p:anim>
                                    <p:anim calcmode="lin" valueType="num">
                                      <p:cBhvr>
                                        <p:cTn id="7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1000"/>
                                        <p:tgtEl>
                                          <p:spTgt spid="32"/>
                                        </p:tgtEl>
                                      </p:cBhvr>
                                    </p:animEffect>
                                    <p:anim calcmode="lin" valueType="num">
                                      <p:cBhvr>
                                        <p:cTn id="79" dur="1000" fill="hold"/>
                                        <p:tgtEl>
                                          <p:spTgt spid="32"/>
                                        </p:tgtEl>
                                        <p:attrNameLst>
                                          <p:attrName>ppt_x</p:attrName>
                                        </p:attrNameLst>
                                      </p:cBhvr>
                                      <p:tavLst>
                                        <p:tav tm="0">
                                          <p:val>
                                            <p:strVal val="#ppt_x"/>
                                          </p:val>
                                        </p:tav>
                                        <p:tav tm="100000">
                                          <p:val>
                                            <p:strVal val="#ppt_x"/>
                                          </p:val>
                                        </p:tav>
                                      </p:tavLst>
                                    </p:anim>
                                    <p:anim calcmode="lin" valueType="num">
                                      <p:cBhvr>
                                        <p:cTn id="80" dur="1000" fill="hold"/>
                                        <p:tgtEl>
                                          <p:spTgt spid="32"/>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1000"/>
                                        <p:tgtEl>
                                          <p:spTgt spid="25"/>
                                        </p:tgtEl>
                                      </p:cBhvr>
                                    </p:animEffect>
                                    <p:anim calcmode="lin" valueType="num">
                                      <p:cBhvr>
                                        <p:cTn id="84" dur="1000" fill="hold"/>
                                        <p:tgtEl>
                                          <p:spTgt spid="25"/>
                                        </p:tgtEl>
                                        <p:attrNameLst>
                                          <p:attrName>ppt_x</p:attrName>
                                        </p:attrNameLst>
                                      </p:cBhvr>
                                      <p:tavLst>
                                        <p:tav tm="0">
                                          <p:val>
                                            <p:strVal val="#ppt_x"/>
                                          </p:val>
                                        </p:tav>
                                        <p:tav tm="100000">
                                          <p:val>
                                            <p:strVal val="#ppt_x"/>
                                          </p:val>
                                        </p:tav>
                                      </p:tavLst>
                                    </p:anim>
                                    <p:anim calcmode="lin" valueType="num">
                                      <p:cBhvr>
                                        <p:cTn id="8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000"/>
                                        <p:tgtEl>
                                          <p:spTgt spid="35"/>
                                        </p:tgtEl>
                                      </p:cBhvr>
                                    </p:animEffect>
                                    <p:anim calcmode="lin" valueType="num">
                                      <p:cBhvr>
                                        <p:cTn id="91" dur="1000" fill="hold"/>
                                        <p:tgtEl>
                                          <p:spTgt spid="35"/>
                                        </p:tgtEl>
                                        <p:attrNameLst>
                                          <p:attrName>ppt_x</p:attrName>
                                        </p:attrNameLst>
                                      </p:cBhvr>
                                      <p:tavLst>
                                        <p:tav tm="0">
                                          <p:val>
                                            <p:strVal val="#ppt_x"/>
                                          </p:val>
                                        </p:tav>
                                        <p:tav tm="100000">
                                          <p:val>
                                            <p:strVal val="#ppt_x"/>
                                          </p:val>
                                        </p:tav>
                                      </p:tavLst>
                                    </p:anim>
                                    <p:anim calcmode="lin" valueType="num">
                                      <p:cBhvr>
                                        <p:cTn id="92" dur="1000" fill="hold"/>
                                        <p:tgtEl>
                                          <p:spTgt spid="35"/>
                                        </p:tgtEl>
                                        <p:attrNameLst>
                                          <p:attrName>ppt_y</p:attrName>
                                        </p:attrNameLst>
                                      </p:cBhvr>
                                      <p:tavLst>
                                        <p:tav tm="0">
                                          <p:val>
                                            <p:strVal val="#ppt_y+.1"/>
                                          </p:val>
                                        </p:tav>
                                        <p:tav tm="100000">
                                          <p:val>
                                            <p:strVal val="#ppt_y"/>
                                          </p:val>
                                        </p:tav>
                                      </p:tavLst>
                                    </p:anim>
                                  </p:childTnLst>
                                </p:cTn>
                              </p:par>
                            </p:childTnLst>
                          </p:cTn>
                        </p:par>
                        <p:par>
                          <p:cTn id="93" fill="hold">
                            <p:stCondLst>
                              <p:cond delay="1000"/>
                            </p:stCondLst>
                            <p:childTnLst>
                              <p:par>
                                <p:cTn id="94" presetID="42" presetClass="entr" presetSubtype="0" fill="hold" grpId="0" nodeType="after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1000"/>
                                        <p:tgtEl>
                                          <p:spTgt spid="33"/>
                                        </p:tgtEl>
                                      </p:cBhvr>
                                    </p:animEffect>
                                    <p:anim calcmode="lin" valueType="num">
                                      <p:cBhvr>
                                        <p:cTn id="97" dur="1000" fill="hold"/>
                                        <p:tgtEl>
                                          <p:spTgt spid="33"/>
                                        </p:tgtEl>
                                        <p:attrNameLst>
                                          <p:attrName>ppt_x</p:attrName>
                                        </p:attrNameLst>
                                      </p:cBhvr>
                                      <p:tavLst>
                                        <p:tav tm="0">
                                          <p:val>
                                            <p:strVal val="#ppt_x"/>
                                          </p:val>
                                        </p:tav>
                                        <p:tav tm="100000">
                                          <p:val>
                                            <p:strVal val="#ppt_x"/>
                                          </p:val>
                                        </p:tav>
                                      </p:tavLst>
                                    </p:anim>
                                    <p:anim calcmode="lin" valueType="num">
                                      <p:cBhvr>
                                        <p:cTn id="9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19" grpId="0"/>
      <p:bldP spid="31" grpId="0"/>
      <p:bldP spid="32" grpId="0"/>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1DD7B9-A983-4CB3-9831-73A9904E7677}"/>
              </a:ext>
            </a:extLst>
          </p:cNvPr>
          <p:cNvSpPr/>
          <p:nvPr/>
        </p:nvSpPr>
        <p:spPr>
          <a:xfrm>
            <a:off x="92198" y="1865"/>
            <a:ext cx="2994731" cy="461665"/>
          </a:xfrm>
          <a:prstGeom prst="rect">
            <a:avLst/>
          </a:prstGeom>
        </p:spPr>
        <p:txBody>
          <a:bodyPr wrap="none">
            <a:spAutoFit/>
          </a:bodyPr>
          <a:lstStyle/>
          <a:p>
            <a:r>
              <a:rPr lang="en-GB" sz="2400" dirty="0"/>
              <a:t>Sample Problem 24.03</a:t>
            </a:r>
          </a:p>
        </p:txBody>
      </p:sp>
      <p:pic>
        <p:nvPicPr>
          <p:cNvPr id="3" name="Picture 2">
            <a:extLst>
              <a:ext uri="{FF2B5EF4-FFF2-40B4-BE49-F238E27FC236}">
                <a16:creationId xmlns:a16="http://schemas.microsoft.com/office/drawing/2014/main" id="{3C46CE51-FC24-442B-AB95-D90FAA0C1566}"/>
              </a:ext>
            </a:extLst>
          </p:cNvPr>
          <p:cNvPicPr>
            <a:picLocks noChangeAspect="1"/>
          </p:cNvPicPr>
          <p:nvPr/>
        </p:nvPicPr>
        <p:blipFill>
          <a:blip r:embed="rId2"/>
          <a:stretch>
            <a:fillRect/>
          </a:stretch>
        </p:blipFill>
        <p:spPr>
          <a:xfrm>
            <a:off x="7915440" y="55299"/>
            <a:ext cx="4143210" cy="4578350"/>
          </a:xfrm>
          <a:prstGeom prst="rect">
            <a:avLst/>
          </a:prstGeom>
        </p:spPr>
      </p:pic>
      <p:pic>
        <p:nvPicPr>
          <p:cNvPr id="5" name="Picture 4">
            <a:extLst>
              <a:ext uri="{FF2B5EF4-FFF2-40B4-BE49-F238E27FC236}">
                <a16:creationId xmlns:a16="http://schemas.microsoft.com/office/drawing/2014/main" id="{59B6CBD2-F715-4847-86D2-C5BAA8556E85}"/>
              </a:ext>
            </a:extLst>
          </p:cNvPr>
          <p:cNvPicPr>
            <a:picLocks noChangeAspect="1"/>
          </p:cNvPicPr>
          <p:nvPr/>
        </p:nvPicPr>
        <p:blipFill>
          <a:blip r:embed="rId3"/>
          <a:stretch>
            <a:fillRect/>
          </a:stretch>
        </p:blipFill>
        <p:spPr>
          <a:xfrm>
            <a:off x="92198" y="2704739"/>
            <a:ext cx="5737733" cy="919255"/>
          </a:xfrm>
          <a:prstGeom prst="rect">
            <a:avLst/>
          </a:prstGeom>
        </p:spPr>
      </p:pic>
      <p:pic>
        <p:nvPicPr>
          <p:cNvPr id="7" name="Picture 6">
            <a:extLst>
              <a:ext uri="{FF2B5EF4-FFF2-40B4-BE49-F238E27FC236}">
                <a16:creationId xmlns:a16="http://schemas.microsoft.com/office/drawing/2014/main" id="{93B69166-9D0B-4737-9E01-C1B2B114B38E}"/>
              </a:ext>
            </a:extLst>
          </p:cNvPr>
          <p:cNvPicPr>
            <a:picLocks noChangeAspect="1"/>
          </p:cNvPicPr>
          <p:nvPr/>
        </p:nvPicPr>
        <p:blipFill>
          <a:blip r:embed="rId4"/>
          <a:stretch>
            <a:fillRect/>
          </a:stretch>
        </p:blipFill>
        <p:spPr>
          <a:xfrm>
            <a:off x="92197" y="3839292"/>
            <a:ext cx="2918755" cy="359797"/>
          </a:xfrm>
          <a:prstGeom prst="rect">
            <a:avLst/>
          </a:prstGeom>
        </p:spPr>
      </p:pic>
      <p:pic>
        <p:nvPicPr>
          <p:cNvPr id="8" name="Picture 7">
            <a:extLst>
              <a:ext uri="{FF2B5EF4-FFF2-40B4-BE49-F238E27FC236}">
                <a16:creationId xmlns:a16="http://schemas.microsoft.com/office/drawing/2014/main" id="{620D7BFC-BF5C-4928-B190-D551EC732A0D}"/>
              </a:ext>
            </a:extLst>
          </p:cNvPr>
          <p:cNvPicPr>
            <a:picLocks noChangeAspect="1"/>
          </p:cNvPicPr>
          <p:nvPr/>
        </p:nvPicPr>
        <p:blipFill>
          <a:blip r:embed="rId5"/>
          <a:stretch>
            <a:fillRect/>
          </a:stretch>
        </p:blipFill>
        <p:spPr>
          <a:xfrm>
            <a:off x="92197" y="4317841"/>
            <a:ext cx="7150100" cy="2076631"/>
          </a:xfrm>
          <a:prstGeom prst="rect">
            <a:avLst/>
          </a:prstGeom>
        </p:spPr>
      </p:pic>
      <p:pic>
        <p:nvPicPr>
          <p:cNvPr id="6" name="Picture 5">
            <a:extLst>
              <a:ext uri="{FF2B5EF4-FFF2-40B4-BE49-F238E27FC236}">
                <a16:creationId xmlns:a16="http://schemas.microsoft.com/office/drawing/2014/main" id="{68A244E1-364A-4E64-962E-0B9CBE82199C}"/>
              </a:ext>
            </a:extLst>
          </p:cNvPr>
          <p:cNvPicPr>
            <a:picLocks noChangeAspect="1"/>
          </p:cNvPicPr>
          <p:nvPr/>
        </p:nvPicPr>
        <p:blipFill>
          <a:blip r:embed="rId6"/>
          <a:stretch>
            <a:fillRect/>
          </a:stretch>
        </p:blipFill>
        <p:spPr>
          <a:xfrm>
            <a:off x="92197" y="463530"/>
            <a:ext cx="6909339" cy="2076630"/>
          </a:xfrm>
          <a:prstGeom prst="rect">
            <a:avLst/>
          </a:prstGeom>
        </p:spPr>
      </p:pic>
    </p:spTree>
    <p:extLst>
      <p:ext uri="{BB962C8B-B14F-4D97-AF65-F5344CB8AC3E}">
        <p14:creationId xmlns:p14="http://schemas.microsoft.com/office/powerpoint/2010/main" val="71723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947F0-343D-454A-92A6-A2FD15E8EB6B}"/>
              </a:ext>
            </a:extLst>
          </p:cNvPr>
          <p:cNvPicPr>
            <a:picLocks noChangeAspect="1"/>
          </p:cNvPicPr>
          <p:nvPr/>
        </p:nvPicPr>
        <p:blipFill>
          <a:blip r:embed="rId2"/>
          <a:stretch>
            <a:fillRect/>
          </a:stretch>
        </p:blipFill>
        <p:spPr>
          <a:xfrm>
            <a:off x="67782" y="2261291"/>
            <a:ext cx="3101975" cy="874916"/>
          </a:xfrm>
          <a:prstGeom prst="rect">
            <a:avLst/>
          </a:prstGeom>
        </p:spPr>
      </p:pic>
      <p:sp>
        <p:nvSpPr>
          <p:cNvPr id="4" name="Rectangle 3">
            <a:extLst>
              <a:ext uri="{FF2B5EF4-FFF2-40B4-BE49-F238E27FC236}">
                <a16:creationId xmlns:a16="http://schemas.microsoft.com/office/drawing/2014/main" id="{470732B2-2232-43C4-A72B-78BD245245D1}"/>
              </a:ext>
            </a:extLst>
          </p:cNvPr>
          <p:cNvSpPr/>
          <p:nvPr/>
        </p:nvSpPr>
        <p:spPr>
          <a:xfrm>
            <a:off x="0" y="0"/>
            <a:ext cx="2525050" cy="400110"/>
          </a:xfrm>
          <a:prstGeom prst="rect">
            <a:avLst/>
          </a:prstGeom>
        </p:spPr>
        <p:txBody>
          <a:bodyPr wrap="none">
            <a:spAutoFit/>
          </a:bodyPr>
          <a:lstStyle/>
          <a:p>
            <a:r>
              <a:rPr lang="en-GB" sz="2000" dirty="0"/>
              <a:t>Sample Problem 24.04</a:t>
            </a:r>
          </a:p>
        </p:txBody>
      </p:sp>
      <p:grpSp>
        <p:nvGrpSpPr>
          <p:cNvPr id="13" name="Group 12">
            <a:extLst>
              <a:ext uri="{FF2B5EF4-FFF2-40B4-BE49-F238E27FC236}">
                <a16:creationId xmlns:a16="http://schemas.microsoft.com/office/drawing/2014/main" id="{B102FC2B-8ED2-4186-91E4-E5182EF63E33}"/>
              </a:ext>
            </a:extLst>
          </p:cNvPr>
          <p:cNvGrpSpPr/>
          <p:nvPr/>
        </p:nvGrpSpPr>
        <p:grpSpPr>
          <a:xfrm>
            <a:off x="6961565" y="1873478"/>
            <a:ext cx="5122239" cy="3111043"/>
            <a:chOff x="7069761" y="171450"/>
            <a:chExt cx="5122239" cy="3111043"/>
          </a:xfrm>
        </p:grpSpPr>
        <p:pic>
          <p:nvPicPr>
            <p:cNvPr id="2" name="Picture 1">
              <a:extLst>
                <a:ext uri="{FF2B5EF4-FFF2-40B4-BE49-F238E27FC236}">
                  <a16:creationId xmlns:a16="http://schemas.microsoft.com/office/drawing/2014/main" id="{CA3FB4B5-BA1A-4194-9755-7F51F62D3F9F}"/>
                </a:ext>
              </a:extLst>
            </p:cNvPr>
            <p:cNvPicPr>
              <a:picLocks noChangeAspect="1"/>
            </p:cNvPicPr>
            <p:nvPr/>
          </p:nvPicPr>
          <p:blipFill>
            <a:blip r:embed="rId3"/>
            <a:stretch>
              <a:fillRect/>
            </a:stretch>
          </p:blipFill>
          <p:spPr>
            <a:xfrm>
              <a:off x="7069761" y="301104"/>
              <a:ext cx="5122239" cy="2895600"/>
            </a:xfrm>
            <a:prstGeom prst="rect">
              <a:avLst/>
            </a:prstGeom>
          </p:spPr>
        </p:pic>
        <p:sp>
          <p:nvSpPr>
            <p:cNvPr id="5" name="TextBox 4">
              <a:extLst>
                <a:ext uri="{FF2B5EF4-FFF2-40B4-BE49-F238E27FC236}">
                  <a16:creationId xmlns:a16="http://schemas.microsoft.com/office/drawing/2014/main" id="{F8473773-CF3A-418A-A3F4-7FF8CD768030}"/>
                </a:ext>
              </a:extLst>
            </p:cNvPr>
            <p:cNvSpPr txBox="1"/>
            <p:nvPr/>
          </p:nvSpPr>
          <p:spPr>
            <a:xfrm>
              <a:off x="7302500" y="889000"/>
              <a:ext cx="45719" cy="584775"/>
            </a:xfrm>
            <a:prstGeom prst="rect">
              <a:avLst/>
            </a:prstGeom>
            <a:noFill/>
          </p:spPr>
          <p:txBody>
            <a:bodyPr wrap="square" rtlCol="0">
              <a:spAutoFit/>
            </a:bodyPr>
            <a:lstStyle/>
            <a:p>
              <a:r>
                <a:rPr lang="en-GB" sz="3200" dirty="0"/>
                <a:t>e</a:t>
              </a:r>
            </a:p>
          </p:txBody>
        </p:sp>
        <p:sp>
          <p:nvSpPr>
            <p:cNvPr id="6" name="TextBox 5">
              <a:extLst>
                <a:ext uri="{FF2B5EF4-FFF2-40B4-BE49-F238E27FC236}">
                  <a16:creationId xmlns:a16="http://schemas.microsoft.com/office/drawing/2014/main" id="{FD4D7CDB-7C84-4F79-BF1B-E1BEBC172D66}"/>
                </a:ext>
              </a:extLst>
            </p:cNvPr>
            <p:cNvSpPr txBox="1"/>
            <p:nvPr/>
          </p:nvSpPr>
          <p:spPr>
            <a:xfrm>
              <a:off x="8470900" y="171450"/>
              <a:ext cx="627633" cy="584775"/>
            </a:xfrm>
            <a:prstGeom prst="rect">
              <a:avLst/>
            </a:prstGeom>
            <a:noFill/>
          </p:spPr>
          <p:txBody>
            <a:bodyPr wrap="square" rtlCol="0">
              <a:spAutoFit/>
            </a:bodyPr>
            <a:lstStyle/>
            <a:p>
              <a:r>
                <a:rPr lang="en-GB" sz="3200" dirty="0"/>
                <a:t>e</a:t>
              </a:r>
            </a:p>
          </p:txBody>
        </p:sp>
        <p:sp>
          <p:nvSpPr>
            <p:cNvPr id="7" name="TextBox 6">
              <a:extLst>
                <a:ext uri="{FF2B5EF4-FFF2-40B4-BE49-F238E27FC236}">
                  <a16:creationId xmlns:a16="http://schemas.microsoft.com/office/drawing/2014/main" id="{7FDF441F-A68C-4D69-BA96-B020A0188F66}"/>
                </a:ext>
              </a:extLst>
            </p:cNvPr>
            <p:cNvSpPr txBox="1"/>
            <p:nvPr/>
          </p:nvSpPr>
          <p:spPr>
            <a:xfrm>
              <a:off x="9632950" y="2319542"/>
              <a:ext cx="45719" cy="584775"/>
            </a:xfrm>
            <a:prstGeom prst="rect">
              <a:avLst/>
            </a:prstGeom>
            <a:noFill/>
          </p:spPr>
          <p:txBody>
            <a:bodyPr wrap="square" rtlCol="0">
              <a:spAutoFit/>
            </a:bodyPr>
            <a:lstStyle/>
            <a:p>
              <a:r>
                <a:rPr lang="en-GB" sz="3200" dirty="0"/>
                <a:t>e</a:t>
              </a:r>
            </a:p>
          </p:txBody>
        </p:sp>
        <p:sp>
          <p:nvSpPr>
            <p:cNvPr id="8" name="TextBox 7">
              <a:extLst>
                <a:ext uri="{FF2B5EF4-FFF2-40B4-BE49-F238E27FC236}">
                  <a16:creationId xmlns:a16="http://schemas.microsoft.com/office/drawing/2014/main" id="{86EE5C25-5C49-44F4-8EC9-6BB75EEA4B36}"/>
                </a:ext>
              </a:extLst>
            </p:cNvPr>
            <p:cNvSpPr txBox="1"/>
            <p:nvPr/>
          </p:nvSpPr>
          <p:spPr>
            <a:xfrm>
              <a:off x="7753350" y="2697718"/>
              <a:ext cx="45719" cy="584775"/>
            </a:xfrm>
            <a:prstGeom prst="rect">
              <a:avLst/>
            </a:prstGeom>
            <a:noFill/>
          </p:spPr>
          <p:txBody>
            <a:bodyPr wrap="square" rtlCol="0">
              <a:spAutoFit/>
            </a:bodyPr>
            <a:lstStyle/>
            <a:p>
              <a:r>
                <a:rPr lang="en-GB" sz="3200" dirty="0"/>
                <a:t>e</a:t>
              </a: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6BABDE-7563-4E7C-9D89-8194BD837CAC}"/>
                  </a:ext>
                </a:extLst>
              </p:cNvPr>
              <p:cNvSpPr txBox="1"/>
              <p:nvPr/>
            </p:nvSpPr>
            <p:spPr>
              <a:xfrm>
                <a:off x="3169757" y="2165865"/>
                <a:ext cx="3775321" cy="1200329"/>
              </a:xfrm>
              <a:prstGeom prst="rect">
                <a:avLst/>
              </a:prstGeom>
              <a:noFill/>
            </p:spPr>
            <p:txBody>
              <a:bodyPr wrap="square" rtlCol="0">
                <a:spAutoFit/>
              </a:bodyPr>
              <a:lstStyle/>
              <a:p>
                <a:r>
                  <a:rPr lang="en-GB" sz="2400" dirty="0"/>
                  <a:t>For a) and b), since </a:t>
                </a:r>
                <a14:m>
                  <m:oMath xmlns:m="http://schemas.openxmlformats.org/officeDocument/2006/math">
                    <m:r>
                      <a:rPr lang="en-GB" sz="2400" b="0" i="1" smtClean="0">
                        <a:latin typeface="Cambria Math" panose="02040503050406030204" pitchFamily="18" charset="0"/>
                      </a:rPr>
                      <m:t>𝑉</m:t>
                    </m:r>
                  </m:oMath>
                </a14:m>
                <a:r>
                  <a:rPr lang="en-GB" sz="2400" dirty="0"/>
                  <a:t> does not depend on direction and </a:t>
                </a:r>
                <a14:m>
                  <m:oMath xmlns:m="http://schemas.openxmlformats.org/officeDocument/2006/math">
                    <m:r>
                      <a:rPr lang="en-GB" sz="2400" b="0" i="1" smtClean="0">
                        <a:latin typeface="Cambria Math" panose="02040503050406030204" pitchFamily="18" charset="0"/>
                      </a:rPr>
                      <m:t>𝑅</m:t>
                    </m:r>
                  </m:oMath>
                </a14:m>
                <a:r>
                  <a:rPr lang="en-GB" sz="2400" dirty="0"/>
                  <a:t> same.</a:t>
                </a:r>
              </a:p>
            </p:txBody>
          </p:sp>
        </mc:Choice>
        <mc:Fallback xmlns="">
          <p:sp>
            <p:nvSpPr>
              <p:cNvPr id="10" name="TextBox 9">
                <a:extLst>
                  <a:ext uri="{FF2B5EF4-FFF2-40B4-BE49-F238E27FC236}">
                    <a16:creationId xmlns:a16="http://schemas.microsoft.com/office/drawing/2014/main" id="{D36BABDE-7563-4E7C-9D89-8194BD837CAC}"/>
                  </a:ext>
                </a:extLst>
              </p:cNvPr>
              <p:cNvSpPr txBox="1">
                <a:spLocks noRot="1" noChangeAspect="1" noMove="1" noResize="1" noEditPoints="1" noAdjustHandles="1" noChangeArrowheads="1" noChangeShapeType="1" noTextEdit="1"/>
              </p:cNvSpPr>
              <p:nvPr/>
            </p:nvSpPr>
            <p:spPr>
              <a:xfrm>
                <a:off x="3169757" y="2165865"/>
                <a:ext cx="3775321" cy="1200329"/>
              </a:xfrm>
              <a:prstGeom prst="rect">
                <a:avLst/>
              </a:prstGeom>
              <a:blipFill>
                <a:blip r:embed="rId4"/>
                <a:stretch>
                  <a:fillRect l="-2585" t="-4061" b="-1066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034F3E-DA07-4FC8-8703-2EFB537C8D94}"/>
                  </a:ext>
                </a:extLst>
              </p:cNvPr>
              <p:cNvSpPr txBox="1"/>
              <p:nvPr/>
            </p:nvSpPr>
            <p:spPr>
              <a:xfrm>
                <a:off x="2252102" y="3593274"/>
                <a:ext cx="4111458" cy="1569660"/>
              </a:xfrm>
              <a:prstGeom prst="rect">
                <a:avLst/>
              </a:prstGeom>
              <a:noFill/>
            </p:spPr>
            <p:txBody>
              <a:bodyPr wrap="square" rtlCol="0">
                <a:spAutoFit/>
              </a:bodyPr>
              <a:lstStyle/>
              <a:p>
                <a:r>
                  <a:rPr lang="en-GB" sz="2400" dirty="0"/>
                  <a:t>Because the electric field of electrons will cancel out each other field since the </a:t>
                </a:r>
                <a14:m>
                  <m:oMath xmlns:m="http://schemas.openxmlformats.org/officeDocument/2006/math">
                    <m:r>
                      <a:rPr lang="en-GB" sz="2400" b="0" i="1" smtClean="0">
                        <a:latin typeface="Cambria Math" panose="02040503050406030204" pitchFamily="18" charset="0"/>
                      </a:rPr>
                      <m:t>𝐸</m:t>
                    </m:r>
                  </m:oMath>
                </a14:m>
                <a:r>
                  <a:rPr lang="en-GB" sz="2400" dirty="0"/>
                  <a:t> depends on the direction. </a:t>
                </a:r>
              </a:p>
            </p:txBody>
          </p:sp>
        </mc:Choice>
        <mc:Fallback xmlns="">
          <p:sp>
            <p:nvSpPr>
              <p:cNvPr id="11" name="TextBox 10">
                <a:extLst>
                  <a:ext uri="{FF2B5EF4-FFF2-40B4-BE49-F238E27FC236}">
                    <a16:creationId xmlns:a16="http://schemas.microsoft.com/office/drawing/2014/main" id="{60034F3E-DA07-4FC8-8703-2EFB537C8D94}"/>
                  </a:ext>
                </a:extLst>
              </p:cNvPr>
              <p:cNvSpPr txBox="1">
                <a:spLocks noRot="1" noChangeAspect="1" noMove="1" noResize="1" noEditPoints="1" noAdjustHandles="1" noChangeArrowheads="1" noChangeShapeType="1" noTextEdit="1"/>
              </p:cNvSpPr>
              <p:nvPr/>
            </p:nvSpPr>
            <p:spPr>
              <a:xfrm>
                <a:off x="2252102" y="3593274"/>
                <a:ext cx="4111458" cy="1569660"/>
              </a:xfrm>
              <a:prstGeom prst="rect">
                <a:avLst/>
              </a:prstGeom>
              <a:blipFill>
                <a:blip r:embed="rId5"/>
                <a:stretch>
                  <a:fillRect l="-2222" t="-3101" b="-7752"/>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21CC2CFE-79B6-4274-AB8C-95F827ADA826}"/>
              </a:ext>
            </a:extLst>
          </p:cNvPr>
          <p:cNvPicPr>
            <a:picLocks noChangeAspect="1"/>
          </p:cNvPicPr>
          <p:nvPr/>
        </p:nvPicPr>
        <p:blipFill>
          <a:blip r:embed="rId6"/>
          <a:stretch>
            <a:fillRect/>
          </a:stretch>
        </p:blipFill>
        <p:spPr>
          <a:xfrm>
            <a:off x="67782" y="400110"/>
            <a:ext cx="7464652" cy="1538675"/>
          </a:xfrm>
          <a:prstGeom prst="rect">
            <a:avLst/>
          </a:prstGeom>
        </p:spPr>
      </p:pic>
      <p:grpSp>
        <p:nvGrpSpPr>
          <p:cNvPr id="22" name="Group 21">
            <a:extLst>
              <a:ext uri="{FF2B5EF4-FFF2-40B4-BE49-F238E27FC236}">
                <a16:creationId xmlns:a16="http://schemas.microsoft.com/office/drawing/2014/main" id="{8C188047-EBA2-4E5C-A635-72E2F29F6317}"/>
              </a:ext>
            </a:extLst>
          </p:cNvPr>
          <p:cNvGrpSpPr/>
          <p:nvPr/>
        </p:nvGrpSpPr>
        <p:grpSpPr>
          <a:xfrm>
            <a:off x="154528" y="3811007"/>
            <a:ext cx="1928468" cy="588739"/>
            <a:chOff x="154528" y="3811007"/>
            <a:chExt cx="1928468" cy="588739"/>
          </a:xfrm>
        </p:grpSpPr>
        <p:pic>
          <p:nvPicPr>
            <p:cNvPr id="9" name="Picture 8">
              <a:extLst>
                <a:ext uri="{FF2B5EF4-FFF2-40B4-BE49-F238E27FC236}">
                  <a16:creationId xmlns:a16="http://schemas.microsoft.com/office/drawing/2014/main" id="{EDFCA1A0-8DB4-43C4-9D3B-31A538728457}"/>
                </a:ext>
              </a:extLst>
            </p:cNvPr>
            <p:cNvPicPr>
              <a:picLocks noChangeAspect="1"/>
            </p:cNvPicPr>
            <p:nvPr/>
          </p:nvPicPr>
          <p:blipFill>
            <a:blip r:embed="rId7"/>
            <a:stretch>
              <a:fillRect/>
            </a:stretch>
          </p:blipFill>
          <p:spPr>
            <a:xfrm>
              <a:off x="154528" y="3811007"/>
              <a:ext cx="1035882" cy="588739"/>
            </a:xfrm>
            <a:prstGeom prst="rect">
              <a:avLst/>
            </a:prstGeom>
          </p:spPr>
        </p:pic>
        <p:sp>
          <p:nvSpPr>
            <p:cNvPr id="14" name="TextBox 13">
              <a:extLst>
                <a:ext uri="{FF2B5EF4-FFF2-40B4-BE49-F238E27FC236}">
                  <a16:creationId xmlns:a16="http://schemas.microsoft.com/office/drawing/2014/main" id="{96E2088E-8520-49E0-BDC9-32B6B6101217}"/>
                </a:ext>
              </a:extLst>
            </p:cNvPr>
            <p:cNvSpPr txBox="1"/>
            <p:nvPr/>
          </p:nvSpPr>
          <p:spPr>
            <a:xfrm>
              <a:off x="1154537" y="3874543"/>
              <a:ext cx="928459" cy="461665"/>
            </a:xfrm>
            <a:prstGeom prst="rect">
              <a:avLst/>
            </a:prstGeom>
            <a:noFill/>
          </p:spPr>
          <p:txBody>
            <a:bodyPr wrap="none" rtlCol="0">
              <a:spAutoFit/>
            </a:bodyPr>
            <a:lstStyle/>
            <a:p>
              <a:r>
                <a:rPr lang="en-GB" sz="2400" dirty="0"/>
                <a:t>For a)</a:t>
              </a:r>
            </a:p>
          </p:txBody>
        </p:sp>
      </p:grpSp>
      <p:grpSp>
        <p:nvGrpSpPr>
          <p:cNvPr id="23" name="Group 22">
            <a:extLst>
              <a:ext uri="{FF2B5EF4-FFF2-40B4-BE49-F238E27FC236}">
                <a16:creationId xmlns:a16="http://schemas.microsoft.com/office/drawing/2014/main" id="{9AEE39CF-A14E-47B8-B267-8B527F822858}"/>
              </a:ext>
            </a:extLst>
          </p:cNvPr>
          <p:cNvGrpSpPr/>
          <p:nvPr/>
        </p:nvGrpSpPr>
        <p:grpSpPr>
          <a:xfrm>
            <a:off x="199217" y="5609901"/>
            <a:ext cx="1937286" cy="588739"/>
            <a:chOff x="199217" y="5609901"/>
            <a:chExt cx="1937286" cy="588739"/>
          </a:xfrm>
        </p:grpSpPr>
        <p:sp>
          <p:nvSpPr>
            <p:cNvPr id="16" name="TextBox 15">
              <a:extLst>
                <a:ext uri="{FF2B5EF4-FFF2-40B4-BE49-F238E27FC236}">
                  <a16:creationId xmlns:a16="http://schemas.microsoft.com/office/drawing/2014/main" id="{FEE48BDF-519C-4227-8815-2CBB4C6F7AC6}"/>
                </a:ext>
              </a:extLst>
            </p:cNvPr>
            <p:cNvSpPr txBox="1"/>
            <p:nvPr/>
          </p:nvSpPr>
          <p:spPr>
            <a:xfrm>
              <a:off x="1190410" y="5673437"/>
              <a:ext cx="946093" cy="461665"/>
            </a:xfrm>
            <a:prstGeom prst="rect">
              <a:avLst/>
            </a:prstGeom>
            <a:noFill/>
          </p:spPr>
          <p:txBody>
            <a:bodyPr wrap="none" rtlCol="0">
              <a:spAutoFit/>
            </a:bodyPr>
            <a:lstStyle/>
            <a:p>
              <a:r>
                <a:rPr lang="en-GB" sz="2400" dirty="0"/>
                <a:t>For b)</a:t>
              </a:r>
            </a:p>
          </p:txBody>
        </p:sp>
        <p:grpSp>
          <p:nvGrpSpPr>
            <p:cNvPr id="20" name="Group 19">
              <a:extLst>
                <a:ext uri="{FF2B5EF4-FFF2-40B4-BE49-F238E27FC236}">
                  <a16:creationId xmlns:a16="http://schemas.microsoft.com/office/drawing/2014/main" id="{4058C173-BA64-419D-8060-5F5092F0DD26}"/>
                </a:ext>
              </a:extLst>
            </p:cNvPr>
            <p:cNvGrpSpPr/>
            <p:nvPr/>
          </p:nvGrpSpPr>
          <p:grpSpPr>
            <a:xfrm>
              <a:off x="199217" y="5609901"/>
              <a:ext cx="1035882" cy="588739"/>
              <a:chOff x="154528" y="5369269"/>
              <a:chExt cx="1035882" cy="588739"/>
            </a:xfrm>
          </p:grpSpPr>
          <p:pic>
            <p:nvPicPr>
              <p:cNvPr id="15" name="Picture 14">
                <a:extLst>
                  <a:ext uri="{FF2B5EF4-FFF2-40B4-BE49-F238E27FC236}">
                    <a16:creationId xmlns:a16="http://schemas.microsoft.com/office/drawing/2014/main" id="{D787B3AE-C260-45F0-8B05-528618B491D7}"/>
                  </a:ext>
                </a:extLst>
              </p:cNvPr>
              <p:cNvPicPr>
                <a:picLocks noChangeAspect="1"/>
              </p:cNvPicPr>
              <p:nvPr/>
            </p:nvPicPr>
            <p:blipFill>
              <a:blip r:embed="rId7"/>
              <a:stretch>
                <a:fillRect/>
              </a:stretch>
            </p:blipFill>
            <p:spPr>
              <a:xfrm>
                <a:off x="154528" y="5369269"/>
                <a:ext cx="1035882" cy="588739"/>
              </a:xfrm>
              <a:prstGeom prst="rect">
                <a:avLst/>
              </a:prstGeom>
            </p:spPr>
          </p:pic>
          <p:cxnSp>
            <p:nvCxnSpPr>
              <p:cNvPr id="18" name="Straight Connector 17">
                <a:extLst>
                  <a:ext uri="{FF2B5EF4-FFF2-40B4-BE49-F238E27FC236}">
                    <a16:creationId xmlns:a16="http://schemas.microsoft.com/office/drawing/2014/main" id="{D113A3C4-D627-4298-BBDA-3C1BB57E4754}"/>
                  </a:ext>
                </a:extLst>
              </p:cNvPr>
              <p:cNvCxnSpPr/>
              <p:nvPr/>
            </p:nvCxnSpPr>
            <p:spPr>
              <a:xfrm flipH="1">
                <a:off x="562202" y="5503713"/>
                <a:ext cx="75779" cy="262700"/>
              </a:xfrm>
              <a:prstGeom prst="line">
                <a:avLst/>
              </a:prstGeom>
            </p:spPr>
            <p:style>
              <a:lnRef idx="3">
                <a:schemeClr val="dk1"/>
              </a:lnRef>
              <a:fillRef idx="0">
                <a:schemeClr val="dk1"/>
              </a:fillRef>
              <a:effectRef idx="2">
                <a:schemeClr val="dk1"/>
              </a:effectRef>
              <a:fontRef idx="minor">
                <a:schemeClr val="tx1"/>
              </a:fontRef>
            </p:style>
          </p:cxnSp>
        </p:gr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7067AA4-0DE0-426E-9B32-F63C9E78D7F4}"/>
                  </a:ext>
                </a:extLst>
              </p:cNvPr>
              <p:cNvSpPr/>
              <p:nvPr/>
            </p:nvSpPr>
            <p:spPr>
              <a:xfrm>
                <a:off x="2305042" y="5432805"/>
                <a:ext cx="4692976" cy="830997"/>
              </a:xfrm>
              <a:prstGeom prst="rect">
                <a:avLst/>
              </a:prstGeom>
            </p:spPr>
            <p:txBody>
              <a:bodyPr wrap="square">
                <a:spAutoFit/>
              </a:bodyPr>
              <a:lstStyle/>
              <a:p>
                <a:r>
                  <a:rPr lang="en-GB" sz="2400" dirty="0"/>
                  <a:t>since </a:t>
                </a:r>
                <a14:m>
                  <m:oMath xmlns:m="http://schemas.openxmlformats.org/officeDocument/2006/math">
                    <m:r>
                      <a:rPr lang="en-GB" sz="2400" b="0" i="1" smtClean="0">
                        <a:latin typeface="Cambria Math" panose="02040503050406030204" pitchFamily="18" charset="0"/>
                      </a:rPr>
                      <m:t>𝐸</m:t>
                    </m:r>
                  </m:oMath>
                </a14:m>
                <a:r>
                  <a:rPr lang="en-GB" sz="2400" dirty="0"/>
                  <a:t> it does depend on direction and </a:t>
                </a:r>
                <a14:m>
                  <m:oMath xmlns:m="http://schemas.openxmlformats.org/officeDocument/2006/math">
                    <m:r>
                      <a:rPr lang="en-GB" sz="2400" i="1">
                        <a:latin typeface="Cambria Math" panose="02040503050406030204" pitchFamily="18" charset="0"/>
                      </a:rPr>
                      <m:t>𝑅</m:t>
                    </m:r>
                  </m:oMath>
                </a14:m>
                <a:r>
                  <a:rPr lang="en-GB" sz="2400" dirty="0"/>
                  <a:t> same.</a:t>
                </a:r>
              </a:p>
            </p:txBody>
          </p:sp>
        </mc:Choice>
        <mc:Fallback xmlns="">
          <p:sp>
            <p:nvSpPr>
              <p:cNvPr id="21" name="Rectangle 20">
                <a:extLst>
                  <a:ext uri="{FF2B5EF4-FFF2-40B4-BE49-F238E27FC236}">
                    <a16:creationId xmlns:a16="http://schemas.microsoft.com/office/drawing/2014/main" id="{B7067AA4-0DE0-426E-9B32-F63C9E78D7F4}"/>
                  </a:ext>
                </a:extLst>
              </p:cNvPr>
              <p:cNvSpPr>
                <a:spLocks noRot="1" noChangeAspect="1" noMove="1" noResize="1" noEditPoints="1" noAdjustHandles="1" noChangeArrowheads="1" noChangeShapeType="1" noTextEdit="1"/>
              </p:cNvSpPr>
              <p:nvPr/>
            </p:nvSpPr>
            <p:spPr>
              <a:xfrm>
                <a:off x="2305042" y="5432805"/>
                <a:ext cx="4692976" cy="830997"/>
              </a:xfrm>
              <a:prstGeom prst="rect">
                <a:avLst/>
              </a:prstGeom>
              <a:blipFill>
                <a:blip r:embed="rId8"/>
                <a:stretch>
                  <a:fillRect l="-1948" t="-5839" b="-15328"/>
                </a:stretch>
              </a:blipFill>
            </p:spPr>
            <p:txBody>
              <a:bodyPr/>
              <a:lstStyle/>
              <a:p>
                <a:r>
                  <a:rPr lang="en-GB">
                    <a:noFill/>
                  </a:rPr>
                  <a:t> </a:t>
                </a:r>
              </a:p>
            </p:txBody>
          </p:sp>
        </mc:Fallback>
      </mc:AlternateContent>
    </p:spTree>
    <p:extLst>
      <p:ext uri="{BB962C8B-B14F-4D97-AF65-F5344CB8AC3E}">
        <p14:creationId xmlns:p14="http://schemas.microsoft.com/office/powerpoint/2010/main" val="305497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D4F42A-F843-4A18-977D-0A180FFF1FA4}"/>
              </a:ext>
            </a:extLst>
          </p:cNvPr>
          <p:cNvPicPr>
            <a:picLocks noChangeAspect="1"/>
          </p:cNvPicPr>
          <p:nvPr/>
        </p:nvPicPr>
        <p:blipFill>
          <a:blip r:embed="rId2"/>
          <a:stretch>
            <a:fillRect/>
          </a:stretch>
        </p:blipFill>
        <p:spPr>
          <a:xfrm>
            <a:off x="8547872" y="0"/>
            <a:ext cx="3644128" cy="2775740"/>
          </a:xfrm>
          <a:prstGeom prst="rect">
            <a:avLst/>
          </a:prstGeom>
        </p:spPr>
      </p:pic>
      <p:pic>
        <p:nvPicPr>
          <p:cNvPr id="5" name="Picture 4">
            <a:extLst>
              <a:ext uri="{FF2B5EF4-FFF2-40B4-BE49-F238E27FC236}">
                <a16:creationId xmlns:a16="http://schemas.microsoft.com/office/drawing/2014/main" id="{ADEA5578-B927-41BD-8CB4-9F8B4B1D1964}"/>
              </a:ext>
            </a:extLst>
          </p:cNvPr>
          <p:cNvPicPr>
            <a:picLocks noChangeAspect="1"/>
          </p:cNvPicPr>
          <p:nvPr/>
        </p:nvPicPr>
        <p:blipFill>
          <a:blip r:embed="rId3"/>
          <a:stretch>
            <a:fillRect/>
          </a:stretch>
        </p:blipFill>
        <p:spPr>
          <a:xfrm>
            <a:off x="9250091" y="2419342"/>
            <a:ext cx="2682439" cy="4154697"/>
          </a:xfrm>
          <a:prstGeom prst="rect">
            <a:avLst/>
          </a:prstGeom>
        </p:spPr>
      </p:pic>
      <p:sp>
        <p:nvSpPr>
          <p:cNvPr id="6" name="Rectangle 5">
            <a:extLst>
              <a:ext uri="{FF2B5EF4-FFF2-40B4-BE49-F238E27FC236}">
                <a16:creationId xmlns:a16="http://schemas.microsoft.com/office/drawing/2014/main" id="{31162099-478C-4205-B2CC-AFB20E8BE9AC}"/>
              </a:ext>
            </a:extLst>
          </p:cNvPr>
          <p:cNvSpPr/>
          <p:nvPr/>
        </p:nvSpPr>
        <p:spPr>
          <a:xfrm>
            <a:off x="0" y="2548131"/>
            <a:ext cx="8281851" cy="1569660"/>
          </a:xfrm>
          <a:prstGeom prst="rect">
            <a:avLst/>
          </a:prstGeom>
        </p:spPr>
        <p:txBody>
          <a:bodyPr wrap="square">
            <a:spAutoFit/>
          </a:bodyPr>
          <a:lstStyle/>
          <a:p>
            <a:pPr marL="342900" indent="-342900">
              <a:buFont typeface="Wingdings" panose="05000000000000000000" pitchFamily="2" charset="2"/>
              <a:buChar char="Ø"/>
            </a:pPr>
            <a:r>
              <a:rPr lang="en-US" sz="2400" dirty="0"/>
              <a:t>A tomato is thrown upward. As it rises, the gravitational force does </a:t>
            </a:r>
            <a:r>
              <a:rPr lang="en-US" sz="2400" i="1" dirty="0">
                <a:effectLst>
                  <a:outerShdw blurRad="38100" dist="38100" dir="2700000" algn="tl">
                    <a:srgbClr val="000000">
                      <a:alpha val="43137"/>
                    </a:srgbClr>
                  </a:outerShdw>
                </a:effectLst>
              </a:rPr>
              <a:t>negative work</a:t>
            </a:r>
            <a:r>
              <a:rPr lang="en-US" sz="2400" dirty="0">
                <a:effectLst>
                  <a:outerShdw blurRad="38100" dist="38100" dir="2700000" algn="tl">
                    <a:srgbClr val="000000">
                      <a:alpha val="43137"/>
                    </a:srgbClr>
                  </a:outerShdw>
                </a:effectLst>
              </a:rPr>
              <a:t> </a:t>
            </a:r>
            <a:r>
              <a:rPr lang="en-US" sz="2400" dirty="0"/>
              <a:t>on it, decreasing its kinetic energy. As the tomato descends, the gravitational force does </a:t>
            </a:r>
            <a:r>
              <a:rPr lang="en-US" sz="2400" i="1" dirty="0">
                <a:effectLst>
                  <a:outerShdw blurRad="38100" dist="38100" dir="2700000" algn="tl">
                    <a:srgbClr val="000000">
                      <a:alpha val="43137"/>
                    </a:srgbClr>
                  </a:outerShdw>
                </a:effectLst>
              </a:rPr>
              <a:t>positive work</a:t>
            </a:r>
            <a:r>
              <a:rPr lang="en-US" sz="2400" dirty="0"/>
              <a:t> on it, increasing its kinetic energy.</a:t>
            </a:r>
            <a:endParaRPr lang="en-GB" sz="2400" dirty="0"/>
          </a:p>
        </p:txBody>
      </p:sp>
      <p:sp>
        <p:nvSpPr>
          <p:cNvPr id="7" name="TextBox 6">
            <a:extLst>
              <a:ext uri="{FF2B5EF4-FFF2-40B4-BE49-F238E27FC236}">
                <a16:creationId xmlns:a16="http://schemas.microsoft.com/office/drawing/2014/main" id="{A4F6BFCF-D0A6-468C-A542-1D37AB12FEEE}"/>
              </a:ext>
            </a:extLst>
          </p:cNvPr>
          <p:cNvSpPr txBox="1"/>
          <p:nvPr/>
        </p:nvSpPr>
        <p:spPr>
          <a:xfrm>
            <a:off x="41475" y="542270"/>
            <a:ext cx="8870551" cy="1200329"/>
          </a:xfrm>
          <a:prstGeom prst="rect">
            <a:avLst/>
          </a:prstGeom>
          <a:noFill/>
        </p:spPr>
        <p:txBody>
          <a:bodyPr wrap="square" rtlCol="0">
            <a:spAutoFit/>
          </a:bodyPr>
          <a:lstStyle/>
          <a:p>
            <a:pPr marL="342900" indent="-342900">
              <a:buFont typeface="Wingdings" panose="05000000000000000000" pitchFamily="2" charset="2"/>
              <a:buChar char="Ø"/>
            </a:pPr>
            <a:r>
              <a:rPr lang="en-GB" sz="2400" dirty="0"/>
              <a:t>It</a:t>
            </a:r>
            <a:r>
              <a:rPr lang="en-US" sz="2400" dirty="0"/>
              <a:t> is energy that can be associated with the configuration (arrangement) of a system of objects that exert forces on </a:t>
            </a:r>
            <a:r>
              <a:rPr lang="en-GB" sz="2400" dirty="0"/>
              <a:t>one another.</a:t>
            </a:r>
          </a:p>
        </p:txBody>
      </p:sp>
      <p:pic>
        <p:nvPicPr>
          <p:cNvPr id="8" name="Picture 7">
            <a:extLst>
              <a:ext uri="{FF2B5EF4-FFF2-40B4-BE49-F238E27FC236}">
                <a16:creationId xmlns:a16="http://schemas.microsoft.com/office/drawing/2014/main" id="{521B6133-6D0D-416C-89CC-7B4547512AF1}"/>
              </a:ext>
            </a:extLst>
          </p:cNvPr>
          <p:cNvPicPr>
            <a:picLocks noChangeAspect="1"/>
          </p:cNvPicPr>
          <p:nvPr/>
        </p:nvPicPr>
        <p:blipFill>
          <a:blip r:embed="rId4"/>
          <a:stretch>
            <a:fillRect/>
          </a:stretch>
        </p:blipFill>
        <p:spPr>
          <a:xfrm>
            <a:off x="3671252" y="5860099"/>
            <a:ext cx="1988851" cy="688683"/>
          </a:xfrm>
          <a:prstGeom prst="rect">
            <a:avLst/>
          </a:prstGeom>
        </p:spPr>
      </p:pic>
      <p:pic>
        <p:nvPicPr>
          <p:cNvPr id="4" name="Picture 3">
            <a:extLst>
              <a:ext uri="{FF2B5EF4-FFF2-40B4-BE49-F238E27FC236}">
                <a16:creationId xmlns:a16="http://schemas.microsoft.com/office/drawing/2014/main" id="{D5F67009-4506-4FB7-B3E2-7A328AB0EFAD}"/>
              </a:ext>
            </a:extLst>
          </p:cNvPr>
          <p:cNvPicPr>
            <a:picLocks noChangeAspect="1"/>
          </p:cNvPicPr>
          <p:nvPr/>
        </p:nvPicPr>
        <p:blipFill>
          <a:blip r:embed="rId5"/>
          <a:stretch>
            <a:fillRect/>
          </a:stretch>
        </p:blipFill>
        <p:spPr>
          <a:xfrm>
            <a:off x="0" y="0"/>
            <a:ext cx="4068360" cy="503805"/>
          </a:xfrm>
          <a:prstGeom prst="rect">
            <a:avLst/>
          </a:prstGeom>
        </p:spPr>
      </p:pic>
      <p:sp>
        <p:nvSpPr>
          <p:cNvPr id="9" name="Rectangle 8">
            <a:extLst>
              <a:ext uri="{FF2B5EF4-FFF2-40B4-BE49-F238E27FC236}">
                <a16:creationId xmlns:a16="http://schemas.microsoft.com/office/drawing/2014/main" id="{D9F438A5-B2B7-42C8-871A-5FD02215618F}"/>
              </a:ext>
            </a:extLst>
          </p:cNvPr>
          <p:cNvSpPr/>
          <p:nvPr/>
        </p:nvSpPr>
        <p:spPr>
          <a:xfrm>
            <a:off x="41475" y="4183056"/>
            <a:ext cx="9248407" cy="1569660"/>
          </a:xfrm>
          <a:prstGeom prst="rect">
            <a:avLst/>
          </a:prstGeom>
        </p:spPr>
        <p:txBody>
          <a:bodyPr wrap="square">
            <a:spAutoFit/>
          </a:bodyPr>
          <a:lstStyle/>
          <a:p>
            <a:pPr marL="742950" lvl="1" indent="-285750">
              <a:buFont typeface="Wingdings" panose="05000000000000000000" pitchFamily="2" charset="2"/>
              <a:buChar char="Ø"/>
            </a:pPr>
            <a:r>
              <a:rPr lang="en-US" sz="2400" dirty="0"/>
              <a:t>In case of </a:t>
            </a:r>
            <a:r>
              <a:rPr lang="en-US" sz="2400" u="sng" dirty="0"/>
              <a:t>upward moving</a:t>
            </a:r>
            <a:r>
              <a:rPr lang="en-US" sz="2400" dirty="0"/>
              <a:t>, the gravitational force transfers energy from </a:t>
            </a:r>
            <a:r>
              <a:rPr lang="en-US" sz="2400" i="1" dirty="0">
                <a:effectLst>
                  <a:outerShdw blurRad="38100" dist="38100" dir="2700000" algn="tl">
                    <a:srgbClr val="000000">
                      <a:alpha val="43137"/>
                    </a:srgbClr>
                  </a:outerShdw>
                </a:effectLst>
              </a:rPr>
              <a:t>kinetic energy to the gravitational potential energy</a:t>
            </a:r>
            <a:r>
              <a:rPr lang="en-US" sz="2400" dirty="0"/>
              <a:t>. </a:t>
            </a:r>
          </a:p>
          <a:p>
            <a:pPr marL="742950" lvl="1" indent="-285750">
              <a:buFont typeface="Wingdings" panose="05000000000000000000" pitchFamily="2" charset="2"/>
              <a:buChar char="Ø"/>
            </a:pPr>
            <a:r>
              <a:rPr lang="en-US" sz="2400" dirty="0"/>
              <a:t>While for </a:t>
            </a:r>
            <a:r>
              <a:rPr lang="en-US" sz="2400" u="sng" dirty="0"/>
              <a:t>downward moving</a:t>
            </a:r>
            <a:r>
              <a:rPr lang="en-US" sz="2400" dirty="0"/>
              <a:t>, gravitational force transfers energy from the </a:t>
            </a:r>
            <a:r>
              <a:rPr lang="en-US" sz="2400" i="1" dirty="0">
                <a:effectLst>
                  <a:outerShdw blurRad="38100" dist="38100" dir="2700000" algn="tl">
                    <a:srgbClr val="000000">
                      <a:alpha val="43137"/>
                    </a:srgbClr>
                  </a:outerShdw>
                </a:effectLst>
              </a:rPr>
              <a:t>gravitational potential energy to the kinetic energy</a:t>
            </a:r>
            <a:r>
              <a:rPr lang="en-US" sz="2400" dirty="0"/>
              <a:t>. </a:t>
            </a:r>
            <a:endParaRPr lang="en-GB" sz="2400" dirty="0"/>
          </a:p>
        </p:txBody>
      </p:sp>
    </p:spTree>
    <p:extLst>
      <p:ext uri="{BB962C8B-B14F-4D97-AF65-F5344CB8AC3E}">
        <p14:creationId xmlns:p14="http://schemas.microsoft.com/office/powerpoint/2010/main" val="4833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42"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F571CA-2F2F-4528-AF29-AF7648155278}"/>
              </a:ext>
            </a:extLst>
          </p:cNvPr>
          <p:cNvSpPr/>
          <p:nvPr/>
        </p:nvSpPr>
        <p:spPr>
          <a:xfrm>
            <a:off x="267286" y="417891"/>
            <a:ext cx="7886701" cy="1815882"/>
          </a:xfrm>
          <a:prstGeom prst="rect">
            <a:avLst/>
          </a:prstGeom>
          <a:solidFill>
            <a:srgbClr val="FCEFCF"/>
          </a:solidFill>
        </p:spPr>
        <p:txBody>
          <a:bodyPr wrap="square">
            <a:spAutoFit/>
          </a:bodyPr>
          <a:lstStyle/>
          <a:p>
            <a:r>
              <a:rPr lang="en-US" sz="2800" dirty="0"/>
              <a:t>Figure shows eight particles that form a square, with</a:t>
            </a:r>
          </a:p>
          <a:p>
            <a:r>
              <a:rPr lang="en-US" sz="2800" dirty="0"/>
              <a:t> distance d between adjacent particles. What is the net</a:t>
            </a:r>
          </a:p>
          <a:p>
            <a:r>
              <a:rPr lang="en-US" sz="2800" dirty="0"/>
              <a:t> electric potential at point P at the center of the square</a:t>
            </a:r>
          </a:p>
          <a:p>
            <a:r>
              <a:rPr lang="en-US" sz="2800" dirty="0"/>
              <a:t> if we take the electric potential to be zero at infinity?</a:t>
            </a:r>
            <a:endParaRPr lang="en-GB" sz="2800" dirty="0"/>
          </a:p>
        </p:txBody>
      </p:sp>
      <p:pic>
        <p:nvPicPr>
          <p:cNvPr id="5" name="Picture 4">
            <a:extLst>
              <a:ext uri="{FF2B5EF4-FFF2-40B4-BE49-F238E27FC236}">
                <a16:creationId xmlns:a16="http://schemas.microsoft.com/office/drawing/2014/main" id="{597C3C2E-3DE8-492E-87CB-2846CB2A4F0C}"/>
              </a:ext>
            </a:extLst>
          </p:cNvPr>
          <p:cNvPicPr>
            <a:picLocks noChangeAspect="1"/>
          </p:cNvPicPr>
          <p:nvPr/>
        </p:nvPicPr>
        <p:blipFill>
          <a:blip r:embed="rId2"/>
          <a:stretch>
            <a:fillRect/>
          </a:stretch>
        </p:blipFill>
        <p:spPr>
          <a:xfrm>
            <a:off x="7886701" y="2390455"/>
            <a:ext cx="4305299" cy="446754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DC5E8C6-08AE-44E1-A239-1D1DAD923575}"/>
                  </a:ext>
                </a:extLst>
              </p:cNvPr>
              <p:cNvSpPr txBox="1"/>
              <p:nvPr/>
            </p:nvSpPr>
            <p:spPr>
              <a:xfrm>
                <a:off x="1674780" y="4624227"/>
                <a:ext cx="4225516" cy="12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latin typeface="Cambria Math" panose="02040503050406030204" pitchFamily="18" charset="0"/>
                        </a:rPr>
                        <m:t>−</m:t>
                      </m:r>
                      <m:f>
                        <m:fPr>
                          <m:ctrlPr>
                            <a:rPr lang="en-GB" sz="4000" b="0" i="1" smtClean="0">
                              <a:latin typeface="Cambria Math" panose="02040503050406030204" pitchFamily="18" charset="0"/>
                            </a:rPr>
                          </m:ctrlPr>
                        </m:fPr>
                        <m:num>
                          <m:r>
                            <a:rPr lang="en-GB" sz="4000" b="0" i="1" smtClean="0">
                              <a:latin typeface="Cambria Math" panose="02040503050406030204" pitchFamily="18" charset="0"/>
                            </a:rPr>
                            <m:t>4</m:t>
                          </m:r>
                          <m:r>
                            <a:rPr lang="en-GB" sz="4000" b="0" i="1" smtClean="0">
                              <a:latin typeface="Cambria Math" panose="02040503050406030204" pitchFamily="18" charset="0"/>
                            </a:rPr>
                            <m:t>𝑞</m:t>
                          </m:r>
                        </m:num>
                        <m:den>
                          <m:r>
                            <a:rPr lang="en-GB" sz="4000" b="0" i="1" smtClean="0">
                              <a:latin typeface="Cambria Math" panose="02040503050406030204" pitchFamily="18" charset="0"/>
                            </a:rPr>
                            <m:t>4</m:t>
                          </m:r>
                          <m:r>
                            <a:rPr lang="en-GB" sz="4000" b="0" i="1" smtClean="0">
                              <a:latin typeface="Cambria Math" panose="02040503050406030204" pitchFamily="18" charset="0"/>
                              <a:ea typeface="Cambria Math" panose="02040503050406030204" pitchFamily="18" charset="0"/>
                            </a:rPr>
                            <m:t>𝜋</m:t>
                          </m:r>
                          <m:sSub>
                            <m:sSubPr>
                              <m:ctrlPr>
                                <a:rPr lang="en-GB" sz="4000" b="0" i="1" smtClean="0">
                                  <a:latin typeface="Cambria Math" panose="02040503050406030204" pitchFamily="18" charset="0"/>
                                  <a:ea typeface="Cambria Math" panose="02040503050406030204" pitchFamily="18" charset="0"/>
                                </a:rPr>
                              </m:ctrlPr>
                            </m:sSubPr>
                            <m:e>
                              <m:r>
                                <a:rPr lang="en-GB" sz="4000" b="0" i="1" smtClean="0">
                                  <a:latin typeface="Cambria Math" panose="02040503050406030204" pitchFamily="18" charset="0"/>
                                  <a:ea typeface="Cambria Math" panose="02040503050406030204" pitchFamily="18" charset="0"/>
                                </a:rPr>
                                <m:t>𝜀</m:t>
                              </m:r>
                            </m:e>
                            <m:sub>
                              <m:r>
                                <a:rPr lang="en-GB" sz="4000" b="0" i="1" smtClean="0">
                                  <a:latin typeface="Cambria Math" panose="02040503050406030204" pitchFamily="18" charset="0"/>
                                  <a:ea typeface="Cambria Math" panose="02040503050406030204" pitchFamily="18" charset="0"/>
                                </a:rPr>
                                <m:t>𝑜</m:t>
                              </m:r>
                            </m:sub>
                          </m:sSub>
                          <m:r>
                            <a:rPr lang="en-GB" sz="4000" b="0" i="1" smtClean="0">
                              <a:latin typeface="Cambria Math" panose="02040503050406030204" pitchFamily="18" charset="0"/>
                              <a:ea typeface="Cambria Math" panose="02040503050406030204" pitchFamily="18" charset="0"/>
                            </a:rPr>
                            <m:t>𝑑</m:t>
                          </m:r>
                        </m:den>
                      </m:f>
                      <m:r>
                        <a:rPr lang="en-GB" sz="4000" b="0" i="1" smtClean="0">
                          <a:latin typeface="Cambria Math" panose="02040503050406030204" pitchFamily="18" charset="0"/>
                          <a:ea typeface="Cambria Math" panose="02040503050406030204" pitchFamily="18" charset="0"/>
                        </a:rPr>
                        <m:t>=−</m:t>
                      </m:r>
                      <m:f>
                        <m:fPr>
                          <m:ctrlPr>
                            <a:rPr lang="en-GB" sz="4000" b="0" i="1" smtClean="0">
                              <a:latin typeface="Cambria Math" panose="02040503050406030204" pitchFamily="18" charset="0"/>
                              <a:ea typeface="Cambria Math" panose="02040503050406030204" pitchFamily="18" charset="0"/>
                            </a:rPr>
                          </m:ctrlPr>
                        </m:fPr>
                        <m:num>
                          <m:r>
                            <a:rPr lang="en-GB" sz="4000" b="0" i="1" smtClean="0">
                              <a:latin typeface="Cambria Math" panose="02040503050406030204" pitchFamily="18" charset="0"/>
                              <a:ea typeface="Cambria Math" panose="02040503050406030204" pitchFamily="18" charset="0"/>
                            </a:rPr>
                            <m:t>𝑞</m:t>
                          </m:r>
                        </m:num>
                        <m:den>
                          <m:r>
                            <a:rPr lang="en-GB" sz="4000" b="0" i="1" smtClean="0">
                              <a:latin typeface="Cambria Math" panose="02040503050406030204" pitchFamily="18" charset="0"/>
                              <a:ea typeface="Cambria Math" panose="02040503050406030204" pitchFamily="18" charset="0"/>
                            </a:rPr>
                            <m:t>𝜋</m:t>
                          </m:r>
                          <m:sSub>
                            <m:sSubPr>
                              <m:ctrlPr>
                                <a:rPr lang="en-GB" sz="4000" i="1">
                                  <a:latin typeface="Cambria Math" panose="02040503050406030204" pitchFamily="18" charset="0"/>
                                  <a:ea typeface="Cambria Math" panose="02040503050406030204" pitchFamily="18" charset="0"/>
                                </a:rPr>
                              </m:ctrlPr>
                            </m:sSubPr>
                            <m:e>
                              <m:r>
                                <a:rPr lang="en-GB" sz="4000" i="1">
                                  <a:latin typeface="Cambria Math" panose="02040503050406030204" pitchFamily="18" charset="0"/>
                                  <a:ea typeface="Cambria Math" panose="02040503050406030204" pitchFamily="18" charset="0"/>
                                </a:rPr>
                                <m:t>𝜀</m:t>
                              </m:r>
                            </m:e>
                            <m:sub>
                              <m:r>
                                <a:rPr lang="en-GB" sz="4000" i="1">
                                  <a:latin typeface="Cambria Math" panose="02040503050406030204" pitchFamily="18" charset="0"/>
                                  <a:ea typeface="Cambria Math" panose="02040503050406030204" pitchFamily="18" charset="0"/>
                                </a:rPr>
                                <m:t>𝑜</m:t>
                              </m:r>
                            </m:sub>
                          </m:sSub>
                          <m:r>
                            <a:rPr lang="en-GB" sz="4000" b="0" i="1" smtClean="0">
                              <a:latin typeface="Cambria Math" panose="02040503050406030204" pitchFamily="18" charset="0"/>
                              <a:ea typeface="Cambria Math" panose="02040503050406030204" pitchFamily="18" charset="0"/>
                            </a:rPr>
                            <m:t>𝑑</m:t>
                          </m:r>
                        </m:den>
                      </m:f>
                    </m:oMath>
                  </m:oMathPara>
                </a14:m>
                <a:endParaRPr lang="en-GB" sz="4000" dirty="0"/>
              </a:p>
            </p:txBody>
          </p:sp>
        </mc:Choice>
        <mc:Fallback xmlns="">
          <p:sp>
            <p:nvSpPr>
              <p:cNvPr id="6" name="TextBox 5">
                <a:extLst>
                  <a:ext uri="{FF2B5EF4-FFF2-40B4-BE49-F238E27FC236}">
                    <a16:creationId xmlns:a16="http://schemas.microsoft.com/office/drawing/2014/main" id="{4DC5E8C6-08AE-44E1-A239-1D1DAD923575}"/>
                  </a:ext>
                </a:extLst>
              </p:cNvPr>
              <p:cNvSpPr txBox="1">
                <a:spLocks noRot="1" noChangeAspect="1" noMove="1" noResize="1" noEditPoints="1" noAdjustHandles="1" noChangeArrowheads="1" noChangeShapeType="1" noTextEdit="1"/>
              </p:cNvSpPr>
              <p:nvPr/>
            </p:nvSpPr>
            <p:spPr>
              <a:xfrm>
                <a:off x="1674780" y="4624227"/>
                <a:ext cx="4225516" cy="125823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89321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10B1-BBA8-48AE-BF9D-CA574344BAA9}"/>
              </a:ext>
            </a:extLst>
          </p:cNvPr>
          <p:cNvPicPr>
            <a:picLocks noChangeAspect="1"/>
          </p:cNvPicPr>
          <p:nvPr/>
        </p:nvPicPr>
        <p:blipFill>
          <a:blip r:embed="rId2"/>
          <a:stretch>
            <a:fillRect/>
          </a:stretch>
        </p:blipFill>
        <p:spPr>
          <a:xfrm>
            <a:off x="6771785" y="1"/>
            <a:ext cx="4326030" cy="6361680"/>
          </a:xfrm>
          <a:prstGeom prst="rect">
            <a:avLst/>
          </a:prstGeom>
        </p:spPr>
      </p:pic>
      <p:sp>
        <p:nvSpPr>
          <p:cNvPr id="2" name="Rectangle 1">
            <a:extLst>
              <a:ext uri="{FF2B5EF4-FFF2-40B4-BE49-F238E27FC236}">
                <a16:creationId xmlns:a16="http://schemas.microsoft.com/office/drawing/2014/main" id="{F98EF43C-6F57-4E48-BCD9-9903033BEF93}"/>
              </a:ext>
            </a:extLst>
          </p:cNvPr>
          <p:cNvSpPr/>
          <p:nvPr/>
        </p:nvSpPr>
        <p:spPr>
          <a:xfrm>
            <a:off x="0" y="0"/>
            <a:ext cx="7677936" cy="523220"/>
          </a:xfrm>
          <a:prstGeom prst="rect">
            <a:avLst/>
          </a:prstGeom>
        </p:spPr>
        <p:txBody>
          <a:bodyPr wrap="none">
            <a:spAutoFit/>
          </a:bodyPr>
          <a:lstStyle/>
          <a:p>
            <a:r>
              <a:rPr lang="en-US" sz="2800" dirty="0">
                <a:latin typeface="Arial Rounded MT Bold" panose="020F0704030504030204" pitchFamily="34" charset="0"/>
              </a:rPr>
              <a:t>POTENTIAL DUE TO AN ELECTRIC DIPOLE</a:t>
            </a:r>
            <a:endParaRPr lang="en-GB" sz="28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87C6F0FE-7FC4-4637-B029-A843D530856E}"/>
              </a:ext>
            </a:extLst>
          </p:cNvPr>
          <p:cNvPicPr>
            <a:picLocks noChangeAspect="1"/>
          </p:cNvPicPr>
          <p:nvPr/>
        </p:nvPicPr>
        <p:blipFill>
          <a:blip r:embed="rId3">
            <a:duotone>
              <a:prstClr val="black"/>
              <a:srgbClr val="D9C3A5">
                <a:tint val="50000"/>
                <a:satMod val="180000"/>
              </a:srgbClr>
            </a:duotone>
          </a:blip>
          <a:stretch>
            <a:fillRect/>
          </a:stretch>
        </p:blipFill>
        <p:spPr>
          <a:xfrm>
            <a:off x="9723991" y="3290211"/>
            <a:ext cx="2468009" cy="3567789"/>
          </a:xfrm>
          <a:prstGeom prst="rect">
            <a:avLst/>
          </a:prstGeom>
        </p:spPr>
      </p:pic>
      <p:pic>
        <p:nvPicPr>
          <p:cNvPr id="5" name="Picture 4">
            <a:extLst>
              <a:ext uri="{FF2B5EF4-FFF2-40B4-BE49-F238E27FC236}">
                <a16:creationId xmlns:a16="http://schemas.microsoft.com/office/drawing/2014/main" id="{F7F4006D-DCA8-42AC-ACC9-91D93327E4A2}"/>
              </a:ext>
            </a:extLst>
          </p:cNvPr>
          <p:cNvPicPr>
            <a:picLocks noChangeAspect="1"/>
          </p:cNvPicPr>
          <p:nvPr/>
        </p:nvPicPr>
        <p:blipFill>
          <a:blip r:embed="rId4"/>
          <a:stretch>
            <a:fillRect/>
          </a:stretch>
        </p:blipFill>
        <p:spPr>
          <a:xfrm>
            <a:off x="3" y="638773"/>
            <a:ext cx="6095997" cy="928541"/>
          </a:xfrm>
          <a:prstGeom prst="rect">
            <a:avLst/>
          </a:prstGeom>
        </p:spPr>
      </p:pic>
      <p:pic>
        <p:nvPicPr>
          <p:cNvPr id="6" name="Picture 5">
            <a:extLst>
              <a:ext uri="{FF2B5EF4-FFF2-40B4-BE49-F238E27FC236}">
                <a16:creationId xmlns:a16="http://schemas.microsoft.com/office/drawing/2014/main" id="{828A00CC-190C-4265-A254-8518ECB8BE13}"/>
              </a:ext>
            </a:extLst>
          </p:cNvPr>
          <p:cNvPicPr>
            <a:picLocks noChangeAspect="1"/>
          </p:cNvPicPr>
          <p:nvPr/>
        </p:nvPicPr>
        <p:blipFill>
          <a:blip r:embed="rId5"/>
          <a:stretch>
            <a:fillRect/>
          </a:stretch>
        </p:blipFill>
        <p:spPr>
          <a:xfrm>
            <a:off x="302188" y="1645415"/>
            <a:ext cx="3125506" cy="950700"/>
          </a:xfrm>
          <a:prstGeom prst="rect">
            <a:avLst/>
          </a:prstGeom>
        </p:spPr>
      </p:pic>
      <p:pic>
        <p:nvPicPr>
          <p:cNvPr id="7" name="Picture 6">
            <a:extLst>
              <a:ext uri="{FF2B5EF4-FFF2-40B4-BE49-F238E27FC236}">
                <a16:creationId xmlns:a16="http://schemas.microsoft.com/office/drawing/2014/main" id="{A7EC9C96-3061-4FA5-9CDD-3DB104212FF4}"/>
              </a:ext>
            </a:extLst>
          </p:cNvPr>
          <p:cNvPicPr>
            <a:picLocks noChangeAspect="1"/>
          </p:cNvPicPr>
          <p:nvPr/>
        </p:nvPicPr>
        <p:blipFill>
          <a:blip r:embed="rId6"/>
          <a:stretch>
            <a:fillRect/>
          </a:stretch>
        </p:blipFill>
        <p:spPr>
          <a:xfrm>
            <a:off x="193252" y="3377045"/>
            <a:ext cx="2952206" cy="965413"/>
          </a:xfrm>
          <a:prstGeom prst="rect">
            <a:avLst/>
          </a:prstGeom>
        </p:spPr>
      </p:pic>
      <p:pic>
        <p:nvPicPr>
          <p:cNvPr id="8" name="Picture 7">
            <a:extLst>
              <a:ext uri="{FF2B5EF4-FFF2-40B4-BE49-F238E27FC236}">
                <a16:creationId xmlns:a16="http://schemas.microsoft.com/office/drawing/2014/main" id="{D8FC58E5-7324-45E3-A775-DB917D4FBE80}"/>
              </a:ext>
            </a:extLst>
          </p:cNvPr>
          <p:cNvPicPr>
            <a:picLocks noChangeAspect="1"/>
          </p:cNvPicPr>
          <p:nvPr/>
        </p:nvPicPr>
        <p:blipFill>
          <a:blip r:embed="rId7"/>
          <a:stretch>
            <a:fillRect/>
          </a:stretch>
        </p:blipFill>
        <p:spPr>
          <a:xfrm>
            <a:off x="135853" y="2724970"/>
            <a:ext cx="6019210" cy="523220"/>
          </a:xfrm>
          <a:prstGeom prst="rect">
            <a:avLst/>
          </a:prstGeom>
        </p:spPr>
      </p:pic>
      <p:pic>
        <p:nvPicPr>
          <p:cNvPr id="9" name="Picture 8">
            <a:extLst>
              <a:ext uri="{FF2B5EF4-FFF2-40B4-BE49-F238E27FC236}">
                <a16:creationId xmlns:a16="http://schemas.microsoft.com/office/drawing/2014/main" id="{6E64C2F9-FE85-4468-A981-A83E8DCD3904}"/>
              </a:ext>
            </a:extLst>
          </p:cNvPr>
          <p:cNvPicPr>
            <a:picLocks noChangeAspect="1"/>
          </p:cNvPicPr>
          <p:nvPr/>
        </p:nvPicPr>
        <p:blipFill>
          <a:blip r:embed="rId8"/>
          <a:stretch>
            <a:fillRect/>
          </a:stretch>
        </p:blipFill>
        <p:spPr>
          <a:xfrm>
            <a:off x="135853" y="4342458"/>
            <a:ext cx="3924082" cy="1307147"/>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EE2CE73-2FA3-4E0F-A37E-A71F53EEE9EF}"/>
                  </a:ext>
                </a:extLst>
              </p:cNvPr>
              <p:cNvSpPr/>
              <p:nvPr/>
            </p:nvSpPr>
            <p:spPr>
              <a:xfrm>
                <a:off x="302188" y="5957617"/>
                <a:ext cx="4326030" cy="523220"/>
              </a:xfrm>
              <a:prstGeom prst="rect">
                <a:avLst/>
              </a:prstGeom>
            </p:spPr>
            <p:txBody>
              <a:bodyPr wrap="square">
                <a:spAutoFit/>
              </a:bodyPr>
              <a:lstStyle/>
              <a:p>
                <a14:m>
                  <m:oMath xmlns:m="http://schemas.openxmlformats.org/officeDocument/2006/math">
                    <m:r>
                      <a:rPr lang="en-GB" sz="2800" b="0" i="1" smtClean="0">
                        <a:solidFill>
                          <a:srgbClr val="231F20"/>
                        </a:solidFill>
                        <a:latin typeface="Cambria Math" panose="02040503050406030204" pitchFamily="18" charset="0"/>
                      </a:rPr>
                      <m:t>𝑝</m:t>
                    </m:r>
                    <m:r>
                      <a:rPr lang="en-GB" sz="2800" b="0" i="1" smtClean="0">
                        <a:solidFill>
                          <a:srgbClr val="231F20"/>
                        </a:solidFill>
                        <a:latin typeface="Cambria Math" panose="02040503050406030204" pitchFamily="18" charset="0"/>
                      </a:rPr>
                      <m:t>=</m:t>
                    </m:r>
                  </m:oMath>
                </a14:m>
                <a:r>
                  <a:rPr lang="en-GB" sz="2800" dirty="0">
                    <a:solidFill>
                      <a:srgbClr val="231F20"/>
                    </a:solidFill>
                    <a:latin typeface="TimesTen-Roman"/>
                  </a:rPr>
                  <a:t>electric dipole moment</a:t>
                </a:r>
                <a:r>
                  <a:rPr lang="en-GB" sz="2800" dirty="0"/>
                  <a:t> </a:t>
                </a:r>
              </a:p>
            </p:txBody>
          </p:sp>
        </mc:Choice>
        <mc:Fallback xmlns="">
          <p:sp>
            <p:nvSpPr>
              <p:cNvPr id="10" name="Rectangle 9">
                <a:extLst>
                  <a:ext uri="{FF2B5EF4-FFF2-40B4-BE49-F238E27FC236}">
                    <a16:creationId xmlns:a16="http://schemas.microsoft.com/office/drawing/2014/main" id="{3EE2CE73-2FA3-4E0F-A37E-A71F53EEE9EF}"/>
                  </a:ext>
                </a:extLst>
              </p:cNvPr>
              <p:cNvSpPr>
                <a:spLocks noRot="1" noChangeAspect="1" noMove="1" noResize="1" noEditPoints="1" noAdjustHandles="1" noChangeArrowheads="1" noChangeShapeType="1" noTextEdit="1"/>
              </p:cNvSpPr>
              <p:nvPr/>
            </p:nvSpPr>
            <p:spPr>
              <a:xfrm>
                <a:off x="302188" y="5957617"/>
                <a:ext cx="4326030" cy="523220"/>
              </a:xfrm>
              <a:prstGeom prst="rect">
                <a:avLst/>
              </a:prstGeom>
              <a:blipFill>
                <a:blip r:embed="rId9"/>
                <a:stretch>
                  <a:fillRect t="-11628" b="-31395"/>
                </a:stretch>
              </a:blipFill>
            </p:spPr>
            <p:txBody>
              <a:bodyPr/>
              <a:lstStyle/>
              <a:p>
                <a:r>
                  <a:rPr lang="en-GB">
                    <a:noFill/>
                  </a:rPr>
                  <a:t> </a:t>
                </a:r>
              </a:p>
            </p:txBody>
          </p:sp>
        </mc:Fallback>
      </mc:AlternateContent>
    </p:spTree>
    <p:extLst>
      <p:ext uri="{BB962C8B-B14F-4D97-AF65-F5344CB8AC3E}">
        <p14:creationId xmlns:p14="http://schemas.microsoft.com/office/powerpoint/2010/main" val="402635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EE5DE1-4A45-45D5-9A9A-EC0938F16793}"/>
              </a:ext>
            </a:extLst>
          </p:cNvPr>
          <p:cNvSpPr/>
          <p:nvPr/>
        </p:nvSpPr>
        <p:spPr>
          <a:xfrm>
            <a:off x="541003" y="2027510"/>
            <a:ext cx="3809120" cy="523220"/>
          </a:xfrm>
          <a:prstGeom prst="rect">
            <a:avLst/>
          </a:prstGeom>
        </p:spPr>
        <p:txBody>
          <a:bodyPr wrap="none">
            <a:spAutoFit/>
          </a:bodyPr>
          <a:lstStyle/>
          <a:p>
            <a:r>
              <a:rPr lang="en-GB" sz="2800" dirty="0"/>
              <a:t>Potential energy = -Work</a:t>
            </a:r>
          </a:p>
        </p:txBody>
      </p:sp>
      <p:pic>
        <p:nvPicPr>
          <p:cNvPr id="9" name="Picture 8">
            <a:extLst>
              <a:ext uri="{FF2B5EF4-FFF2-40B4-BE49-F238E27FC236}">
                <a16:creationId xmlns:a16="http://schemas.microsoft.com/office/drawing/2014/main" id="{498B99AF-B8EA-4F99-8F45-84DA8A6BBFA4}"/>
              </a:ext>
            </a:extLst>
          </p:cNvPr>
          <p:cNvPicPr>
            <a:picLocks noChangeAspect="1"/>
          </p:cNvPicPr>
          <p:nvPr/>
        </p:nvPicPr>
        <p:blipFill rotWithShape="1">
          <a:blip r:embed="rId2"/>
          <a:srcRect t="27248" r="61125" b="26310"/>
          <a:stretch/>
        </p:blipFill>
        <p:spPr>
          <a:xfrm>
            <a:off x="3442893" y="2502924"/>
            <a:ext cx="2264178" cy="510783"/>
          </a:xfrm>
          <a:prstGeom prst="rect">
            <a:avLst/>
          </a:prstGeom>
        </p:spPr>
      </p:pic>
      <p:pic>
        <p:nvPicPr>
          <p:cNvPr id="10" name="Picture 9">
            <a:extLst>
              <a:ext uri="{FF2B5EF4-FFF2-40B4-BE49-F238E27FC236}">
                <a16:creationId xmlns:a16="http://schemas.microsoft.com/office/drawing/2014/main" id="{DCF270CF-3B75-4C98-BC0A-F901C8D1C10D}"/>
              </a:ext>
            </a:extLst>
          </p:cNvPr>
          <p:cNvPicPr>
            <a:picLocks noChangeAspect="1"/>
          </p:cNvPicPr>
          <p:nvPr/>
        </p:nvPicPr>
        <p:blipFill>
          <a:blip r:embed="rId3"/>
          <a:stretch>
            <a:fillRect/>
          </a:stretch>
        </p:blipFill>
        <p:spPr>
          <a:xfrm>
            <a:off x="319277" y="3640104"/>
            <a:ext cx="5049229" cy="952529"/>
          </a:xfrm>
          <a:prstGeom prst="rect">
            <a:avLst/>
          </a:prstGeom>
        </p:spPr>
      </p:pic>
      <p:pic>
        <p:nvPicPr>
          <p:cNvPr id="3" name="Picture 2">
            <a:extLst>
              <a:ext uri="{FF2B5EF4-FFF2-40B4-BE49-F238E27FC236}">
                <a16:creationId xmlns:a16="http://schemas.microsoft.com/office/drawing/2014/main" id="{028666A3-6D1A-4518-A948-D514D6B68B9C}"/>
              </a:ext>
            </a:extLst>
          </p:cNvPr>
          <p:cNvPicPr>
            <a:picLocks noChangeAspect="1"/>
          </p:cNvPicPr>
          <p:nvPr/>
        </p:nvPicPr>
        <p:blipFill rotWithShape="1">
          <a:blip r:embed="rId4"/>
          <a:srcRect l="15431" t="25366" r="23391" b="12958"/>
          <a:stretch/>
        </p:blipFill>
        <p:spPr>
          <a:xfrm>
            <a:off x="1817008" y="5874142"/>
            <a:ext cx="2373008" cy="883049"/>
          </a:xfrm>
          <a:prstGeom prst="rect">
            <a:avLst/>
          </a:prstGeom>
        </p:spPr>
      </p:pic>
      <p:sp>
        <p:nvSpPr>
          <p:cNvPr id="6" name="Rectangle 5">
            <a:extLst>
              <a:ext uri="{FF2B5EF4-FFF2-40B4-BE49-F238E27FC236}">
                <a16:creationId xmlns:a16="http://schemas.microsoft.com/office/drawing/2014/main" id="{37D56046-A2E0-4155-93C0-6D753A2CE961}"/>
              </a:ext>
            </a:extLst>
          </p:cNvPr>
          <p:cNvSpPr/>
          <p:nvPr/>
        </p:nvSpPr>
        <p:spPr>
          <a:xfrm>
            <a:off x="4190016" y="6191978"/>
            <a:ext cx="4615366" cy="461665"/>
          </a:xfrm>
          <a:prstGeom prst="rect">
            <a:avLst/>
          </a:prstGeom>
        </p:spPr>
        <p:txBody>
          <a:bodyPr wrap="none">
            <a:spAutoFit/>
          </a:bodyPr>
          <a:lstStyle/>
          <a:p>
            <a:r>
              <a:rPr lang="en-US" sz="2400" dirty="0"/>
              <a:t>where q can be positive or negative.</a:t>
            </a:r>
            <a:endParaRPr lang="en-GB" sz="2400" dirty="0"/>
          </a:p>
        </p:txBody>
      </p:sp>
      <p:sp>
        <p:nvSpPr>
          <p:cNvPr id="7" name="Rectangle 6">
            <a:extLst>
              <a:ext uri="{FF2B5EF4-FFF2-40B4-BE49-F238E27FC236}">
                <a16:creationId xmlns:a16="http://schemas.microsoft.com/office/drawing/2014/main" id="{7F01C2E1-6E77-412F-AD39-36B93E1A4B7E}"/>
              </a:ext>
            </a:extLst>
          </p:cNvPr>
          <p:cNvSpPr/>
          <p:nvPr/>
        </p:nvSpPr>
        <p:spPr>
          <a:xfrm>
            <a:off x="5368506" y="3955853"/>
            <a:ext cx="2497800" cy="461665"/>
          </a:xfrm>
          <a:prstGeom prst="rect">
            <a:avLst/>
          </a:prstGeom>
        </p:spPr>
        <p:txBody>
          <a:bodyPr wrap="none">
            <a:spAutoFit/>
          </a:bodyPr>
          <a:lstStyle/>
          <a:p>
            <a:r>
              <a:rPr lang="en-GB" sz="2400" dirty="0"/>
              <a:t>joule per coulomb.</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05677D-CD12-4154-9953-1FC2D2EAFA25}"/>
                  </a:ext>
                </a:extLst>
              </p:cNvPr>
              <p:cNvSpPr txBox="1"/>
              <p:nvPr/>
            </p:nvSpPr>
            <p:spPr>
              <a:xfrm>
                <a:off x="282405" y="2931780"/>
                <a:ext cx="8135437" cy="830997"/>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If we want to bring a test charge </a:t>
                </a:r>
                <a14:m>
                  <m:oMath xmlns:m="http://schemas.openxmlformats.org/officeDocument/2006/math">
                    <m:sSub>
                      <m:sSubPr>
                        <m:ctrlPr>
                          <a:rPr lang="en-GB" sz="2400" i="1" smtClean="0">
                            <a:latin typeface="Cambria Math" panose="02040503050406030204" pitchFamily="18" charset="0"/>
                          </a:rPr>
                        </m:ctrlPr>
                      </m:sSubPr>
                      <m:e>
                        <m:r>
                          <a:rPr lang="en-GB" sz="2400" b="0" i="1" smtClean="0">
                            <a:latin typeface="Cambria Math" panose="02040503050406030204" pitchFamily="18" charset="0"/>
                          </a:rPr>
                          <m:t>𝑞</m:t>
                        </m:r>
                      </m:e>
                      <m:sub>
                        <m:r>
                          <a:rPr lang="en-GB" sz="2400" b="0" i="1" smtClean="0">
                            <a:latin typeface="Cambria Math" panose="02040503050406030204" pitchFamily="18" charset="0"/>
                          </a:rPr>
                          <m:t>𝑜</m:t>
                        </m:r>
                      </m:sub>
                    </m:sSub>
                  </m:oMath>
                </a14:m>
                <a:r>
                  <a:rPr lang="en-GB" sz="2400" dirty="0">
                    <a:latin typeface="Times New Roman" panose="02020603050405020304" pitchFamily="18" charset="0"/>
                    <a:cs typeface="Times New Roman" panose="02020603050405020304" pitchFamily="18" charset="0"/>
                  </a:rPr>
                  <a:t> in from infinite then the electric potential </a:t>
                </a:r>
                <a14:m>
                  <m:oMath xmlns:m="http://schemas.openxmlformats.org/officeDocument/2006/math">
                    <m:r>
                      <a:rPr lang="en-GB" sz="2400" b="0" i="1" smtClean="0">
                        <a:latin typeface="Cambria Math" panose="02040503050406030204" pitchFamily="18" charset="0"/>
                        <a:cs typeface="Times New Roman" panose="02020603050405020304" pitchFamily="18" charset="0"/>
                      </a:rPr>
                      <m:t>(</m:t>
                    </m:r>
                    <m:r>
                      <a:rPr lang="en-GB" sz="2400" b="0" i="1" smtClean="0">
                        <a:latin typeface="Cambria Math" panose="02040503050406030204" pitchFamily="18" charset="0"/>
                        <a:cs typeface="Times New Roman" panose="02020603050405020304" pitchFamily="18" charset="0"/>
                      </a:rPr>
                      <m:t>𝑉</m:t>
                    </m:r>
                    <m:r>
                      <a:rPr lang="en-GB" sz="2400" b="0" i="1" smtClean="0">
                        <a:latin typeface="Cambria Math" panose="02040503050406030204" pitchFamily="18" charset="0"/>
                        <a:cs typeface="Times New Roman" panose="02020603050405020304" pitchFamily="18" charset="0"/>
                      </a:rPr>
                      <m:t>)</m:t>
                    </m:r>
                  </m:oMath>
                </a14:m>
                <a:r>
                  <a:rPr lang="en-GB" sz="2400" dirty="0">
                    <a:latin typeface="Times New Roman" panose="02020603050405020304" pitchFamily="18" charset="0"/>
                    <a:cs typeface="Times New Roman" panose="02020603050405020304" pitchFamily="18" charset="0"/>
                  </a:rPr>
                  <a:t> we need  </a:t>
                </a:r>
              </a:p>
            </p:txBody>
          </p:sp>
        </mc:Choice>
        <mc:Fallback xmlns="">
          <p:sp>
            <p:nvSpPr>
              <p:cNvPr id="12" name="TextBox 11">
                <a:extLst>
                  <a:ext uri="{FF2B5EF4-FFF2-40B4-BE49-F238E27FC236}">
                    <a16:creationId xmlns:a16="http://schemas.microsoft.com/office/drawing/2014/main" id="{2105677D-CD12-4154-9953-1FC2D2EAFA25}"/>
                  </a:ext>
                </a:extLst>
              </p:cNvPr>
              <p:cNvSpPr txBox="1">
                <a:spLocks noRot="1" noChangeAspect="1" noMove="1" noResize="1" noEditPoints="1" noAdjustHandles="1" noChangeArrowheads="1" noChangeShapeType="1" noTextEdit="1"/>
              </p:cNvSpPr>
              <p:nvPr/>
            </p:nvSpPr>
            <p:spPr>
              <a:xfrm>
                <a:off x="282405" y="2931780"/>
                <a:ext cx="8135437" cy="830997"/>
              </a:xfrm>
              <a:prstGeom prst="rect">
                <a:avLst/>
              </a:prstGeom>
              <a:blipFill>
                <a:blip r:embed="rId5"/>
                <a:stretch>
                  <a:fillRect l="-1124" t="-5882" b="-161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A40B5D2-DEC7-48D3-A7E3-E58CDA42C033}"/>
              </a:ext>
            </a:extLst>
          </p:cNvPr>
          <p:cNvPicPr>
            <a:picLocks noChangeAspect="1"/>
          </p:cNvPicPr>
          <p:nvPr/>
        </p:nvPicPr>
        <p:blipFill>
          <a:blip r:embed="rId6"/>
          <a:stretch>
            <a:fillRect/>
          </a:stretch>
        </p:blipFill>
        <p:spPr>
          <a:xfrm>
            <a:off x="0" y="2374"/>
            <a:ext cx="6885786" cy="584766"/>
          </a:xfrm>
          <a:prstGeom prst="rect">
            <a:avLst/>
          </a:prstGeom>
        </p:spPr>
      </p:pic>
      <p:pic>
        <p:nvPicPr>
          <p:cNvPr id="8" name="Picture 7">
            <a:extLst>
              <a:ext uri="{FF2B5EF4-FFF2-40B4-BE49-F238E27FC236}">
                <a16:creationId xmlns:a16="http://schemas.microsoft.com/office/drawing/2014/main" id="{DA154C13-CDD2-43F2-B96D-D900B77E857B}"/>
              </a:ext>
            </a:extLst>
          </p:cNvPr>
          <p:cNvPicPr>
            <a:picLocks noChangeAspect="1"/>
          </p:cNvPicPr>
          <p:nvPr/>
        </p:nvPicPr>
        <p:blipFill>
          <a:blip r:embed="rId7"/>
          <a:stretch>
            <a:fillRect/>
          </a:stretch>
        </p:blipFill>
        <p:spPr>
          <a:xfrm>
            <a:off x="122298" y="4735354"/>
            <a:ext cx="10242228" cy="1080524"/>
          </a:xfrm>
          <a:prstGeom prst="rect">
            <a:avLst/>
          </a:prstGeom>
        </p:spPr>
      </p:pic>
      <p:pic>
        <p:nvPicPr>
          <p:cNvPr id="1026" name="Picture 2" descr="Electric Potential">
            <a:extLst>
              <a:ext uri="{FF2B5EF4-FFF2-40B4-BE49-F238E27FC236}">
                <a16:creationId xmlns:a16="http://schemas.microsoft.com/office/drawing/2014/main" id="{B7B0644A-A9C1-4C04-9F49-4EBC442858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7197" y="294757"/>
            <a:ext cx="2264178" cy="36329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25C11C3-F294-46FF-B091-2FC929D4066A}"/>
              </a:ext>
            </a:extLst>
          </p:cNvPr>
          <p:cNvSpPr txBox="1"/>
          <p:nvPr/>
        </p:nvSpPr>
        <p:spPr>
          <a:xfrm>
            <a:off x="122297" y="493197"/>
            <a:ext cx="9184899" cy="1323439"/>
          </a:xfrm>
          <a:prstGeom prst="rect">
            <a:avLst/>
          </a:prstGeom>
          <a:noFill/>
        </p:spPr>
        <p:txBody>
          <a:bodyPr wrap="square">
            <a:spAutoFit/>
          </a:bodyPr>
          <a:lstStyle/>
          <a:p>
            <a:r>
              <a:rPr lang="en-US" sz="2000" dirty="0"/>
              <a:t>we want to find the potential energy U associated with a positive test charge q0 located at point P in the electric field of a charged rod. First, we need a reference configuration for which U = 0. A reasonable choice is for the test charge to be infinitely far from the rod, because then there is no interaction with the rod.</a:t>
            </a:r>
          </a:p>
        </p:txBody>
      </p:sp>
    </p:spTree>
    <p:extLst>
      <p:ext uri="{BB962C8B-B14F-4D97-AF65-F5344CB8AC3E}">
        <p14:creationId xmlns:p14="http://schemas.microsoft.com/office/powerpoint/2010/main" val="139157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5C7134-D4EF-4D2E-BDF1-A6FB7DD3D525}"/>
              </a:ext>
            </a:extLst>
          </p:cNvPr>
          <p:cNvSpPr/>
          <p:nvPr/>
        </p:nvSpPr>
        <p:spPr>
          <a:xfrm>
            <a:off x="0" y="0"/>
            <a:ext cx="5002716" cy="461665"/>
          </a:xfrm>
          <a:prstGeom prst="rect">
            <a:avLst/>
          </a:prstGeom>
        </p:spPr>
        <p:txBody>
          <a:bodyPr wrap="none">
            <a:spAutoFit/>
          </a:bodyPr>
          <a:lstStyle/>
          <a:p>
            <a:r>
              <a:rPr lang="en-US" sz="2400" dirty="0">
                <a:latin typeface="Arial Rounded MT Bold" panose="020F0704030504030204" pitchFamily="34" charset="0"/>
              </a:rPr>
              <a:t>Motion Through an Electric Field</a:t>
            </a:r>
            <a:endParaRPr lang="en-GB" sz="2400" dirty="0">
              <a:latin typeface="Arial Rounded MT Bold" panose="020F0704030504030204" pitchFamily="34" charset="0"/>
            </a:endParaRPr>
          </a:p>
        </p:txBody>
      </p:sp>
      <p:pic>
        <p:nvPicPr>
          <p:cNvPr id="3" name="Picture 2">
            <a:extLst>
              <a:ext uri="{FF2B5EF4-FFF2-40B4-BE49-F238E27FC236}">
                <a16:creationId xmlns:a16="http://schemas.microsoft.com/office/drawing/2014/main" id="{3C975A98-9DF8-4E30-A149-E2E3384F547B}"/>
              </a:ext>
            </a:extLst>
          </p:cNvPr>
          <p:cNvPicPr>
            <a:picLocks noChangeAspect="1"/>
          </p:cNvPicPr>
          <p:nvPr/>
        </p:nvPicPr>
        <p:blipFill>
          <a:blip r:embed="rId2"/>
          <a:stretch>
            <a:fillRect/>
          </a:stretch>
        </p:blipFill>
        <p:spPr>
          <a:xfrm>
            <a:off x="3080220" y="1319521"/>
            <a:ext cx="2389633" cy="512736"/>
          </a:xfrm>
          <a:prstGeom prst="rect">
            <a:avLst/>
          </a:prstGeom>
        </p:spPr>
      </p:pic>
      <p:sp>
        <p:nvSpPr>
          <p:cNvPr id="4" name="TextBox 3">
            <a:extLst>
              <a:ext uri="{FF2B5EF4-FFF2-40B4-BE49-F238E27FC236}">
                <a16:creationId xmlns:a16="http://schemas.microsoft.com/office/drawing/2014/main" id="{A7DBE6F1-2825-4D73-BDBE-13F90B2C00F6}"/>
              </a:ext>
            </a:extLst>
          </p:cNvPr>
          <p:cNvSpPr txBox="1"/>
          <p:nvPr/>
        </p:nvSpPr>
        <p:spPr>
          <a:xfrm>
            <a:off x="5326565" y="1333707"/>
            <a:ext cx="2340864" cy="369332"/>
          </a:xfrm>
          <a:prstGeom prst="rect">
            <a:avLst/>
          </a:prstGeom>
          <a:noFill/>
        </p:spPr>
        <p:txBody>
          <a:bodyPr wrap="square" rtlCol="0">
            <a:spAutoFit/>
          </a:bodyPr>
          <a:lstStyle/>
          <a:p>
            <a:r>
              <a:rPr lang="en-GB" dirty="0"/>
              <a:t>initial electric potential</a:t>
            </a:r>
          </a:p>
        </p:txBody>
      </p:sp>
      <p:sp>
        <p:nvSpPr>
          <p:cNvPr id="5" name="TextBox 4">
            <a:extLst>
              <a:ext uri="{FF2B5EF4-FFF2-40B4-BE49-F238E27FC236}">
                <a16:creationId xmlns:a16="http://schemas.microsoft.com/office/drawing/2014/main" id="{CF747B45-174F-41ED-AC6D-66F9F0EA8166}"/>
              </a:ext>
            </a:extLst>
          </p:cNvPr>
          <p:cNvSpPr txBox="1"/>
          <p:nvPr/>
        </p:nvSpPr>
        <p:spPr>
          <a:xfrm>
            <a:off x="3912819" y="1698753"/>
            <a:ext cx="2274982" cy="369332"/>
          </a:xfrm>
          <a:prstGeom prst="rect">
            <a:avLst/>
          </a:prstGeom>
          <a:noFill/>
        </p:spPr>
        <p:txBody>
          <a:bodyPr wrap="none" rtlCol="0">
            <a:spAutoFit/>
          </a:bodyPr>
          <a:lstStyle/>
          <a:p>
            <a:r>
              <a:rPr lang="en-GB" dirty="0"/>
              <a:t>finial electric potential</a:t>
            </a:r>
          </a:p>
        </p:txBody>
      </p:sp>
      <p:sp>
        <p:nvSpPr>
          <p:cNvPr id="6" name="TextBox 5">
            <a:extLst>
              <a:ext uri="{FF2B5EF4-FFF2-40B4-BE49-F238E27FC236}">
                <a16:creationId xmlns:a16="http://schemas.microsoft.com/office/drawing/2014/main" id="{FBAB364E-2C52-4927-9719-3FD7A8E761C4}"/>
              </a:ext>
            </a:extLst>
          </p:cNvPr>
          <p:cNvSpPr txBox="1"/>
          <p:nvPr/>
        </p:nvSpPr>
        <p:spPr>
          <a:xfrm>
            <a:off x="209005" y="1442580"/>
            <a:ext cx="2871215" cy="461665"/>
          </a:xfrm>
          <a:prstGeom prst="rect">
            <a:avLst/>
          </a:prstGeom>
          <a:noFill/>
        </p:spPr>
        <p:txBody>
          <a:bodyPr wrap="square" rtlCol="0">
            <a:spAutoFit/>
          </a:bodyPr>
          <a:lstStyle/>
          <a:p>
            <a:r>
              <a:rPr lang="en-GB" sz="2400" dirty="0"/>
              <a:t>The electric potential </a:t>
            </a:r>
          </a:p>
        </p:txBody>
      </p:sp>
      <p:sp>
        <p:nvSpPr>
          <p:cNvPr id="7" name="TextBox 6">
            <a:extLst>
              <a:ext uri="{FF2B5EF4-FFF2-40B4-BE49-F238E27FC236}">
                <a16:creationId xmlns:a16="http://schemas.microsoft.com/office/drawing/2014/main" id="{81D275D1-DE0D-49B5-A4FA-227F234C40AF}"/>
              </a:ext>
            </a:extLst>
          </p:cNvPr>
          <p:cNvSpPr txBox="1"/>
          <p:nvPr/>
        </p:nvSpPr>
        <p:spPr>
          <a:xfrm>
            <a:off x="358769" y="2066060"/>
            <a:ext cx="2721451" cy="461665"/>
          </a:xfrm>
          <a:prstGeom prst="rect">
            <a:avLst/>
          </a:prstGeom>
          <a:noFill/>
        </p:spPr>
        <p:txBody>
          <a:bodyPr wrap="none" rtlCol="0">
            <a:spAutoFit/>
          </a:bodyPr>
          <a:lstStyle/>
          <a:p>
            <a:r>
              <a:rPr lang="en-GB" sz="2400" dirty="0"/>
              <a:t>The potential energy</a:t>
            </a:r>
          </a:p>
        </p:txBody>
      </p:sp>
      <p:pic>
        <p:nvPicPr>
          <p:cNvPr id="8" name="Picture 7">
            <a:extLst>
              <a:ext uri="{FF2B5EF4-FFF2-40B4-BE49-F238E27FC236}">
                <a16:creationId xmlns:a16="http://schemas.microsoft.com/office/drawing/2014/main" id="{FF0E95D0-E91A-45C2-9BB4-67125FF5C28D}"/>
              </a:ext>
            </a:extLst>
          </p:cNvPr>
          <p:cNvPicPr>
            <a:picLocks noChangeAspect="1"/>
          </p:cNvPicPr>
          <p:nvPr/>
        </p:nvPicPr>
        <p:blipFill>
          <a:blip r:embed="rId3"/>
          <a:stretch>
            <a:fillRect/>
          </a:stretch>
        </p:blipFill>
        <p:spPr>
          <a:xfrm>
            <a:off x="3192561" y="2050795"/>
            <a:ext cx="3617539" cy="492196"/>
          </a:xfrm>
          <a:prstGeom prst="rect">
            <a:avLst/>
          </a:prstGeom>
        </p:spPr>
      </p:pic>
      <p:sp>
        <p:nvSpPr>
          <p:cNvPr id="9" name="Rectangle 8">
            <a:extLst>
              <a:ext uri="{FF2B5EF4-FFF2-40B4-BE49-F238E27FC236}">
                <a16:creationId xmlns:a16="http://schemas.microsoft.com/office/drawing/2014/main" id="{36780750-018A-4D4C-A6C4-749B9FE17B30}"/>
              </a:ext>
            </a:extLst>
          </p:cNvPr>
          <p:cNvSpPr/>
          <p:nvPr/>
        </p:nvSpPr>
        <p:spPr>
          <a:xfrm>
            <a:off x="481503" y="2986532"/>
            <a:ext cx="2405851" cy="461665"/>
          </a:xfrm>
          <a:prstGeom prst="rect">
            <a:avLst/>
          </a:prstGeom>
        </p:spPr>
        <p:txBody>
          <a:bodyPr wrap="none">
            <a:spAutoFit/>
          </a:bodyPr>
          <a:lstStyle/>
          <a:p>
            <a:r>
              <a:rPr lang="en-GB" sz="2400" dirty="0"/>
              <a:t>Work by the Field</a:t>
            </a:r>
          </a:p>
        </p:txBody>
      </p:sp>
      <p:pic>
        <p:nvPicPr>
          <p:cNvPr id="10" name="Picture 9">
            <a:extLst>
              <a:ext uri="{FF2B5EF4-FFF2-40B4-BE49-F238E27FC236}">
                <a16:creationId xmlns:a16="http://schemas.microsoft.com/office/drawing/2014/main" id="{A9FDF310-8093-4033-8D4E-D2BE98F5C1BF}"/>
              </a:ext>
            </a:extLst>
          </p:cNvPr>
          <p:cNvPicPr>
            <a:picLocks noChangeAspect="1"/>
          </p:cNvPicPr>
          <p:nvPr/>
        </p:nvPicPr>
        <p:blipFill>
          <a:blip r:embed="rId4"/>
          <a:stretch>
            <a:fillRect/>
          </a:stretch>
        </p:blipFill>
        <p:spPr>
          <a:xfrm>
            <a:off x="3192561" y="3024089"/>
            <a:ext cx="5207794" cy="379506"/>
          </a:xfrm>
          <a:prstGeom prst="rect">
            <a:avLst/>
          </a:prstGeom>
        </p:spPr>
      </p:pic>
      <p:pic>
        <p:nvPicPr>
          <p:cNvPr id="11" name="Picture 10">
            <a:extLst>
              <a:ext uri="{FF2B5EF4-FFF2-40B4-BE49-F238E27FC236}">
                <a16:creationId xmlns:a16="http://schemas.microsoft.com/office/drawing/2014/main" id="{7ACD6168-A30E-43E6-99C3-8E7079EA0278}"/>
              </a:ext>
            </a:extLst>
          </p:cNvPr>
          <p:cNvPicPr>
            <a:picLocks noChangeAspect="1"/>
          </p:cNvPicPr>
          <p:nvPr/>
        </p:nvPicPr>
        <p:blipFill>
          <a:blip r:embed="rId5"/>
          <a:stretch>
            <a:fillRect/>
          </a:stretch>
        </p:blipFill>
        <p:spPr>
          <a:xfrm>
            <a:off x="3192561" y="3738348"/>
            <a:ext cx="4850674" cy="370490"/>
          </a:xfrm>
          <a:prstGeom prst="rect">
            <a:avLst/>
          </a:prstGeom>
        </p:spPr>
      </p:pic>
      <p:pic>
        <p:nvPicPr>
          <p:cNvPr id="12" name="Picture 11">
            <a:extLst>
              <a:ext uri="{FF2B5EF4-FFF2-40B4-BE49-F238E27FC236}">
                <a16:creationId xmlns:a16="http://schemas.microsoft.com/office/drawing/2014/main" id="{EDB838F8-3AC9-4D7C-A31B-4A4F3300B0E3}"/>
              </a:ext>
            </a:extLst>
          </p:cNvPr>
          <p:cNvPicPr>
            <a:picLocks noChangeAspect="1"/>
          </p:cNvPicPr>
          <p:nvPr/>
        </p:nvPicPr>
        <p:blipFill>
          <a:blip r:embed="rId6"/>
          <a:stretch>
            <a:fillRect/>
          </a:stretch>
        </p:blipFill>
        <p:spPr>
          <a:xfrm>
            <a:off x="3912819" y="4916617"/>
            <a:ext cx="2953947" cy="1023214"/>
          </a:xfrm>
          <a:prstGeom prst="rect">
            <a:avLst/>
          </a:prstGeom>
        </p:spPr>
      </p:pic>
      <p:sp>
        <p:nvSpPr>
          <p:cNvPr id="13" name="Rectangle 12">
            <a:extLst>
              <a:ext uri="{FF2B5EF4-FFF2-40B4-BE49-F238E27FC236}">
                <a16:creationId xmlns:a16="http://schemas.microsoft.com/office/drawing/2014/main" id="{8FF539A2-51B5-43AC-8D09-4798805E486B}"/>
              </a:ext>
            </a:extLst>
          </p:cNvPr>
          <p:cNvSpPr/>
          <p:nvPr/>
        </p:nvSpPr>
        <p:spPr>
          <a:xfrm>
            <a:off x="358769" y="4281895"/>
            <a:ext cx="3117392" cy="461665"/>
          </a:xfrm>
          <a:prstGeom prst="rect">
            <a:avLst/>
          </a:prstGeom>
        </p:spPr>
        <p:txBody>
          <a:bodyPr wrap="none">
            <a:spAutoFit/>
          </a:bodyPr>
          <a:lstStyle/>
          <a:p>
            <a:r>
              <a:rPr lang="en-GB" sz="2400" dirty="0"/>
              <a:t>Conservation of Energy</a:t>
            </a:r>
          </a:p>
        </p:txBody>
      </p:sp>
      <p:pic>
        <p:nvPicPr>
          <p:cNvPr id="14" name="Picture 13">
            <a:extLst>
              <a:ext uri="{FF2B5EF4-FFF2-40B4-BE49-F238E27FC236}">
                <a16:creationId xmlns:a16="http://schemas.microsoft.com/office/drawing/2014/main" id="{1F4B7C57-A650-43A7-8DE8-7C410D09DEE7}"/>
              </a:ext>
            </a:extLst>
          </p:cNvPr>
          <p:cNvPicPr>
            <a:picLocks noChangeAspect="1"/>
          </p:cNvPicPr>
          <p:nvPr/>
        </p:nvPicPr>
        <p:blipFill>
          <a:blip r:embed="rId7"/>
          <a:stretch>
            <a:fillRect/>
          </a:stretch>
        </p:blipFill>
        <p:spPr>
          <a:xfrm>
            <a:off x="3353729" y="6142156"/>
            <a:ext cx="4218432" cy="502616"/>
          </a:xfrm>
          <a:prstGeom prst="rect">
            <a:avLst/>
          </a:prstGeom>
        </p:spPr>
      </p:pic>
      <p:pic>
        <p:nvPicPr>
          <p:cNvPr id="1026" name="Picture 2" descr="Related image">
            <a:extLst>
              <a:ext uri="{FF2B5EF4-FFF2-40B4-BE49-F238E27FC236}">
                <a16:creationId xmlns:a16="http://schemas.microsoft.com/office/drawing/2014/main" id="{8A322CA0-55D9-4EBD-B12D-5CBE271CDA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2574" y="2976628"/>
            <a:ext cx="3925961" cy="37361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59EE6D6-EC26-4778-ACBE-69BA22962196}"/>
              </a:ext>
            </a:extLst>
          </p:cNvPr>
          <p:cNvSpPr txBox="1"/>
          <p:nvPr/>
        </p:nvSpPr>
        <p:spPr>
          <a:xfrm>
            <a:off x="3773202" y="4281895"/>
            <a:ext cx="3785022" cy="461665"/>
          </a:xfrm>
          <a:prstGeom prst="rect">
            <a:avLst/>
          </a:prstGeom>
          <a:noFill/>
        </p:spPr>
        <p:txBody>
          <a:bodyPr wrap="square" rtlCol="0">
            <a:spAutoFit/>
          </a:bodyPr>
          <a:lstStyle/>
          <a:p>
            <a:r>
              <a:rPr lang="en-GB" sz="2400" dirty="0"/>
              <a:t>Initial energy = final energy </a:t>
            </a:r>
          </a:p>
        </p:txBody>
      </p:sp>
      <p:sp>
        <p:nvSpPr>
          <p:cNvPr id="18" name="TextBox 17">
            <a:extLst>
              <a:ext uri="{FF2B5EF4-FFF2-40B4-BE49-F238E27FC236}">
                <a16:creationId xmlns:a16="http://schemas.microsoft.com/office/drawing/2014/main" id="{6F99DDAA-D5C2-4AB6-A1A5-8C855C0E7F81}"/>
              </a:ext>
            </a:extLst>
          </p:cNvPr>
          <p:cNvSpPr txBox="1"/>
          <p:nvPr/>
        </p:nvSpPr>
        <p:spPr>
          <a:xfrm>
            <a:off x="209005" y="386647"/>
            <a:ext cx="11899530" cy="830997"/>
          </a:xfrm>
          <a:prstGeom prst="rect">
            <a:avLst/>
          </a:prstGeom>
          <a:noFill/>
        </p:spPr>
        <p:txBody>
          <a:bodyPr wrap="square">
            <a:spAutoFit/>
          </a:bodyPr>
          <a:lstStyle/>
          <a:p>
            <a:r>
              <a:rPr lang="en-US" sz="2400" dirty="0"/>
              <a:t>If we move from an initial point </a:t>
            </a:r>
            <a:r>
              <a:rPr lang="en-US" sz="2400" dirty="0" err="1"/>
              <a:t>i</a:t>
            </a:r>
            <a:r>
              <a:rPr lang="en-US" sz="2400" dirty="0"/>
              <a:t> to a second point f in the electric field of a charged object, the electric potential changes by</a:t>
            </a:r>
          </a:p>
        </p:txBody>
      </p:sp>
    </p:spTree>
    <p:extLst>
      <p:ext uri="{BB962C8B-B14F-4D97-AF65-F5344CB8AC3E}">
        <p14:creationId xmlns:p14="http://schemas.microsoft.com/office/powerpoint/2010/main" val="155062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1026"/>
                                        </p:tgtEl>
                                        <p:attrNameLst>
                                          <p:attrName>style.visibility</p:attrName>
                                        </p:attrNameLst>
                                      </p:cBhvr>
                                      <p:to>
                                        <p:strVal val="visible"/>
                                      </p:to>
                                    </p:set>
                                    <p:animEffect transition="in" filter="fade">
                                      <p:cBhvr>
                                        <p:cTn id="74" dur="1000"/>
                                        <p:tgtEl>
                                          <p:spTgt spid="1026"/>
                                        </p:tgtEl>
                                      </p:cBhvr>
                                    </p:animEffect>
                                    <p:anim calcmode="lin" valueType="num">
                                      <p:cBhvr>
                                        <p:cTn id="75" dur="1000" fill="hold"/>
                                        <p:tgtEl>
                                          <p:spTgt spid="1026"/>
                                        </p:tgtEl>
                                        <p:attrNameLst>
                                          <p:attrName>ppt_x</p:attrName>
                                        </p:attrNameLst>
                                      </p:cBhvr>
                                      <p:tavLst>
                                        <p:tav tm="0">
                                          <p:val>
                                            <p:strVal val="#ppt_x"/>
                                          </p:val>
                                        </p:tav>
                                        <p:tav tm="100000">
                                          <p:val>
                                            <p:strVal val="#ppt_x"/>
                                          </p:val>
                                        </p:tav>
                                      </p:tavLst>
                                    </p:anim>
                                    <p:anim calcmode="lin" valueType="num">
                                      <p:cBhvr>
                                        <p:cTn id="7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1000"/>
                                        <p:tgtEl>
                                          <p:spTgt spid="12"/>
                                        </p:tgtEl>
                                      </p:cBhvr>
                                    </p:animEffect>
                                    <p:anim calcmode="lin" valueType="num">
                                      <p:cBhvr>
                                        <p:cTn id="82" dur="1000" fill="hold"/>
                                        <p:tgtEl>
                                          <p:spTgt spid="12"/>
                                        </p:tgtEl>
                                        <p:attrNameLst>
                                          <p:attrName>ppt_x</p:attrName>
                                        </p:attrNameLst>
                                      </p:cBhvr>
                                      <p:tavLst>
                                        <p:tav tm="0">
                                          <p:val>
                                            <p:strVal val="#ppt_x"/>
                                          </p:val>
                                        </p:tav>
                                        <p:tav tm="100000">
                                          <p:val>
                                            <p:strVal val="#ppt_x"/>
                                          </p:val>
                                        </p:tav>
                                      </p:tavLst>
                                    </p:anim>
                                    <p:anim calcmode="lin" valueType="num">
                                      <p:cBhvr>
                                        <p:cTn id="8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1000"/>
                                        <p:tgtEl>
                                          <p:spTgt spid="14"/>
                                        </p:tgtEl>
                                      </p:cBhvr>
                                    </p:animEffect>
                                    <p:anim calcmode="lin" valueType="num">
                                      <p:cBhvr>
                                        <p:cTn id="89" dur="1000" fill="hold"/>
                                        <p:tgtEl>
                                          <p:spTgt spid="14"/>
                                        </p:tgtEl>
                                        <p:attrNameLst>
                                          <p:attrName>ppt_x</p:attrName>
                                        </p:attrNameLst>
                                      </p:cBhvr>
                                      <p:tavLst>
                                        <p:tav tm="0">
                                          <p:val>
                                            <p:strVal val="#ppt_x"/>
                                          </p:val>
                                        </p:tav>
                                        <p:tav tm="100000">
                                          <p:val>
                                            <p:strVal val="#ppt_x"/>
                                          </p:val>
                                        </p:tav>
                                      </p:tavLst>
                                    </p:anim>
                                    <p:anim calcmode="lin" valueType="num">
                                      <p:cBhvr>
                                        <p:cTn id="9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E33E18-F172-4110-9329-C56A1814503A}"/>
              </a:ext>
            </a:extLst>
          </p:cNvPr>
          <p:cNvSpPr txBox="1"/>
          <p:nvPr/>
        </p:nvSpPr>
        <p:spPr>
          <a:xfrm>
            <a:off x="0" y="0"/>
            <a:ext cx="11213157" cy="461665"/>
          </a:xfrm>
          <a:prstGeom prst="rect">
            <a:avLst/>
          </a:prstGeom>
          <a:noFill/>
        </p:spPr>
        <p:txBody>
          <a:bodyPr wrap="square" rtlCol="0">
            <a:spAutoFit/>
          </a:bodyPr>
          <a:lstStyle/>
          <a:p>
            <a:r>
              <a:rPr lang="en-GB" sz="2400" dirty="0"/>
              <a:t>If additional </a:t>
            </a:r>
            <a:r>
              <a:rPr lang="en-GB" sz="2400"/>
              <a:t>force ‘external </a:t>
            </a:r>
            <a:r>
              <a:rPr lang="en-GB" sz="2400" dirty="0"/>
              <a:t>force’ act on the particle, the conservative energy will be </a:t>
            </a:r>
          </a:p>
        </p:txBody>
      </p:sp>
      <p:pic>
        <p:nvPicPr>
          <p:cNvPr id="3" name="Picture 2">
            <a:extLst>
              <a:ext uri="{FF2B5EF4-FFF2-40B4-BE49-F238E27FC236}">
                <a16:creationId xmlns:a16="http://schemas.microsoft.com/office/drawing/2014/main" id="{92BAED46-D43D-4C82-91B9-BD94C16C8A1F}"/>
              </a:ext>
            </a:extLst>
          </p:cNvPr>
          <p:cNvPicPr>
            <a:picLocks noChangeAspect="1"/>
          </p:cNvPicPr>
          <p:nvPr/>
        </p:nvPicPr>
        <p:blipFill>
          <a:blip r:embed="rId2"/>
          <a:stretch>
            <a:fillRect/>
          </a:stretch>
        </p:blipFill>
        <p:spPr>
          <a:xfrm>
            <a:off x="1340230" y="568748"/>
            <a:ext cx="8108570" cy="836815"/>
          </a:xfrm>
          <a:prstGeom prst="rect">
            <a:avLst/>
          </a:prstGeom>
        </p:spPr>
      </p:pic>
      <p:pic>
        <p:nvPicPr>
          <p:cNvPr id="4" name="Picture 3">
            <a:extLst>
              <a:ext uri="{FF2B5EF4-FFF2-40B4-BE49-F238E27FC236}">
                <a16:creationId xmlns:a16="http://schemas.microsoft.com/office/drawing/2014/main" id="{CF44FEF4-E720-4C47-99D9-B07A318595E1}"/>
              </a:ext>
            </a:extLst>
          </p:cNvPr>
          <p:cNvPicPr>
            <a:picLocks noChangeAspect="1"/>
          </p:cNvPicPr>
          <p:nvPr/>
        </p:nvPicPr>
        <p:blipFill>
          <a:blip r:embed="rId3"/>
          <a:stretch>
            <a:fillRect/>
          </a:stretch>
        </p:blipFill>
        <p:spPr>
          <a:xfrm>
            <a:off x="3407978" y="1522304"/>
            <a:ext cx="5376044" cy="608762"/>
          </a:xfrm>
          <a:prstGeom prst="rect">
            <a:avLst/>
          </a:prstGeom>
        </p:spPr>
      </p:pic>
      <p:sp>
        <p:nvSpPr>
          <p:cNvPr id="5" name="TextBox 4">
            <a:extLst>
              <a:ext uri="{FF2B5EF4-FFF2-40B4-BE49-F238E27FC236}">
                <a16:creationId xmlns:a16="http://schemas.microsoft.com/office/drawing/2014/main" id="{5625FA84-9325-435C-AB93-7786E13C1F90}"/>
              </a:ext>
            </a:extLst>
          </p:cNvPr>
          <p:cNvSpPr txBox="1"/>
          <p:nvPr/>
        </p:nvSpPr>
        <p:spPr>
          <a:xfrm>
            <a:off x="741970" y="1595852"/>
            <a:ext cx="2071401" cy="461665"/>
          </a:xfrm>
          <a:prstGeom prst="rect">
            <a:avLst/>
          </a:prstGeom>
          <a:noFill/>
        </p:spPr>
        <p:txBody>
          <a:bodyPr wrap="none" rtlCol="0">
            <a:spAutoFit/>
          </a:bodyPr>
          <a:lstStyle/>
          <a:p>
            <a:r>
              <a:rPr lang="en-GB" sz="2400" dirty="0"/>
              <a:t>After rearrange</a:t>
            </a:r>
          </a:p>
        </p:txBody>
      </p:sp>
      <p:sp>
        <p:nvSpPr>
          <p:cNvPr id="6" name="Rectangle 5">
            <a:extLst>
              <a:ext uri="{FF2B5EF4-FFF2-40B4-BE49-F238E27FC236}">
                <a16:creationId xmlns:a16="http://schemas.microsoft.com/office/drawing/2014/main" id="{A7C47B33-3B63-4EB1-A65A-D8D478E8C946}"/>
              </a:ext>
            </a:extLst>
          </p:cNvPr>
          <p:cNvSpPr/>
          <p:nvPr/>
        </p:nvSpPr>
        <p:spPr>
          <a:xfrm>
            <a:off x="-36576" y="2760267"/>
            <a:ext cx="12192000" cy="1569660"/>
          </a:xfrm>
          <a:prstGeom prst="rect">
            <a:avLst/>
          </a:prstGeom>
        </p:spPr>
        <p:txBody>
          <a:bodyPr wrap="square">
            <a:spAutoFit/>
          </a:bodyPr>
          <a:lstStyle/>
          <a:p>
            <a:r>
              <a:rPr lang="en-US" sz="2400" dirty="0"/>
              <a:t>In atomic and subatomic physics, energy measures in the (International System of Units) SI unit of joules often require awkward powers of ten. A more convenient (but </a:t>
            </a:r>
            <a:r>
              <a:rPr lang="en-US" sz="2400" dirty="0" err="1"/>
              <a:t>nonSI</a:t>
            </a:r>
            <a:r>
              <a:rPr lang="en-US" sz="2400" dirty="0"/>
              <a:t> unit) is the electron-volt (eV), which is defined to be equal to the work required to move a single elementary charge e (such as that of an electron or proton) through a potential difference V of exactly one volt.</a:t>
            </a:r>
            <a:endParaRPr lang="en-GB" sz="2400" dirty="0"/>
          </a:p>
        </p:txBody>
      </p:sp>
      <p:sp>
        <p:nvSpPr>
          <p:cNvPr id="7" name="Rectangle 6">
            <a:extLst>
              <a:ext uri="{FF2B5EF4-FFF2-40B4-BE49-F238E27FC236}">
                <a16:creationId xmlns:a16="http://schemas.microsoft.com/office/drawing/2014/main" id="{3B81FEB9-CA5D-4779-A717-867DDA85881A}"/>
              </a:ext>
            </a:extLst>
          </p:cNvPr>
          <p:cNvSpPr/>
          <p:nvPr/>
        </p:nvSpPr>
        <p:spPr>
          <a:xfrm>
            <a:off x="0" y="2278140"/>
            <a:ext cx="2510559" cy="523220"/>
          </a:xfrm>
          <a:prstGeom prst="rect">
            <a:avLst/>
          </a:prstGeom>
        </p:spPr>
        <p:txBody>
          <a:bodyPr wrap="none">
            <a:spAutoFit/>
          </a:bodyPr>
          <a:lstStyle/>
          <a:p>
            <a:r>
              <a:rPr lang="en-GB" sz="2800" b="1" dirty="0"/>
              <a:t>Electron-volts. </a:t>
            </a:r>
          </a:p>
        </p:txBody>
      </p:sp>
      <p:pic>
        <p:nvPicPr>
          <p:cNvPr id="8" name="Picture 7">
            <a:extLst>
              <a:ext uri="{FF2B5EF4-FFF2-40B4-BE49-F238E27FC236}">
                <a16:creationId xmlns:a16="http://schemas.microsoft.com/office/drawing/2014/main" id="{BAF059D8-17CC-4EBD-90BE-02244EACCDCA}"/>
              </a:ext>
            </a:extLst>
          </p:cNvPr>
          <p:cNvPicPr>
            <a:picLocks noChangeAspect="1"/>
          </p:cNvPicPr>
          <p:nvPr/>
        </p:nvPicPr>
        <p:blipFill>
          <a:blip r:embed="rId4"/>
          <a:stretch>
            <a:fillRect/>
          </a:stretch>
        </p:blipFill>
        <p:spPr>
          <a:xfrm>
            <a:off x="3155985" y="4608509"/>
            <a:ext cx="6663799" cy="935978"/>
          </a:xfrm>
          <a:prstGeom prst="rect">
            <a:avLst/>
          </a:prstGeom>
        </p:spPr>
      </p:pic>
    </p:spTree>
    <p:extLst>
      <p:ext uri="{BB962C8B-B14F-4D97-AF65-F5344CB8AC3E}">
        <p14:creationId xmlns:p14="http://schemas.microsoft.com/office/powerpoint/2010/main" val="288695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4EFC108-A95D-41E2-82E2-6A536E4092AA}"/>
                  </a:ext>
                </a:extLst>
              </p:cNvPr>
              <p:cNvSpPr/>
              <p:nvPr/>
            </p:nvSpPr>
            <p:spPr>
              <a:xfrm>
                <a:off x="0" y="0"/>
                <a:ext cx="12192000" cy="3170804"/>
              </a:xfrm>
              <a:prstGeom prst="rect">
                <a:avLst/>
              </a:prstGeom>
            </p:spPr>
            <p:txBody>
              <a:bodyPr wrap="square">
                <a:spAutoFit/>
              </a:bodyPr>
              <a:lstStyle/>
              <a:p>
                <a:r>
                  <a:rPr lang="en-GB" sz="2800" b="1" dirty="0">
                    <a:solidFill>
                      <a:srgbClr val="C00000"/>
                    </a:solidFill>
                  </a:rPr>
                  <a:t>Sample Problem 24.01 </a:t>
                </a:r>
                <a:br>
                  <a:rPr lang="en-GB" sz="2400" dirty="0"/>
                </a:br>
                <a:r>
                  <a:rPr lang="en-US" sz="2400" dirty="0"/>
                  <a:t>Electrons are continually being knocked out of air molecules in the atmosphere by cosmic-ray particles coming in from space. Once released, each electron experiences an electric force </a:t>
                </a:r>
                <a14:m>
                  <m:oMath xmlns:m="http://schemas.openxmlformats.org/officeDocument/2006/math">
                    <m:acc>
                      <m:accPr>
                        <m:chr m:val="⃗"/>
                        <m:ctrlPr>
                          <a:rPr lang="en-US" sz="2400" i="1" smtClean="0">
                            <a:latin typeface="Cambria Math" panose="02040503050406030204" pitchFamily="18" charset="0"/>
                          </a:rPr>
                        </m:ctrlPr>
                      </m:accPr>
                      <m:e>
                        <m:r>
                          <a:rPr lang="en-GB" sz="2400" b="0" i="1" smtClean="0">
                            <a:latin typeface="Cambria Math" panose="02040503050406030204" pitchFamily="18" charset="0"/>
                          </a:rPr>
                          <m:t>𝐹</m:t>
                        </m:r>
                      </m:e>
                    </m:acc>
                  </m:oMath>
                </a14:m>
                <a:r>
                  <a:rPr lang="en-US" sz="2400" dirty="0"/>
                  <a:t> due to the electric field </a:t>
                </a:r>
                <a14:m>
                  <m:oMath xmlns:m="http://schemas.openxmlformats.org/officeDocument/2006/math">
                    <m:acc>
                      <m:accPr>
                        <m:chr m:val="⃗"/>
                        <m:ctrlPr>
                          <a:rPr lang="en-US" sz="2400" i="1" smtClean="0">
                            <a:latin typeface="Cambria Math" panose="02040503050406030204" pitchFamily="18" charset="0"/>
                          </a:rPr>
                        </m:ctrlPr>
                      </m:accPr>
                      <m:e>
                        <m:r>
                          <a:rPr lang="en-GB" sz="2400" b="0" i="1" smtClean="0">
                            <a:latin typeface="Cambria Math" panose="02040503050406030204" pitchFamily="18" charset="0"/>
                          </a:rPr>
                          <m:t>𝐸</m:t>
                        </m:r>
                      </m:e>
                    </m:acc>
                  </m:oMath>
                </a14:m>
                <a:r>
                  <a:rPr lang="en-US" sz="2400" dirty="0"/>
                  <a:t> that is produced in the atmosphere by charged particles already on Earth. Near Earth’s surface the electric field has the magnitude </a:t>
                </a:r>
                <a14:m>
                  <m:oMath xmlns:m="http://schemas.openxmlformats.org/officeDocument/2006/math">
                    <m:r>
                      <a:rPr lang="en-US" sz="2400" i="1" dirty="0" smtClean="0">
                        <a:latin typeface="Cambria Math" panose="02040503050406030204" pitchFamily="18" charset="0"/>
                      </a:rPr>
                      <m:t>𝐸</m:t>
                    </m:r>
                    <m:r>
                      <a:rPr lang="en-GB" sz="2400" b="0" i="1" dirty="0" smtClean="0">
                        <a:latin typeface="Cambria Math" panose="02040503050406030204" pitchFamily="18" charset="0"/>
                      </a:rPr>
                      <m:t>=</m:t>
                    </m:r>
                    <m:r>
                      <a:rPr lang="en-US" sz="2400" i="1" dirty="0" smtClean="0">
                        <a:latin typeface="Cambria Math" panose="02040503050406030204" pitchFamily="18" charset="0"/>
                      </a:rPr>
                      <m:t>150 </m:t>
                    </m:r>
                    <m:r>
                      <a:rPr lang="en-US" sz="2400" i="1" dirty="0">
                        <a:latin typeface="Cambria Math" panose="02040503050406030204" pitchFamily="18" charset="0"/>
                      </a:rPr>
                      <m:t>𝑁</m:t>
                    </m:r>
                    <m:r>
                      <a:rPr lang="en-US" sz="2400" i="1" dirty="0">
                        <a:latin typeface="Cambria Math" panose="02040503050406030204" pitchFamily="18" charset="0"/>
                      </a:rPr>
                      <m:t>/</m:t>
                    </m:r>
                    <m:r>
                      <a:rPr lang="en-US" sz="2400" i="1" dirty="0">
                        <a:latin typeface="Cambria Math" panose="02040503050406030204" pitchFamily="18" charset="0"/>
                      </a:rPr>
                      <m:t>𝐶</m:t>
                    </m:r>
                  </m:oMath>
                </a14:m>
                <a:r>
                  <a:rPr lang="en-US" sz="2400" dirty="0"/>
                  <a:t> and is directed downward. What is the change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𝑈</m:t>
                    </m:r>
                  </m:oMath>
                </a14:m>
                <a:r>
                  <a:rPr lang="en-US" sz="2400" dirty="0"/>
                  <a:t> in the electric potential energy of a released electron when the electric force causes it to move vertically upward through a distance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=520 </m:t>
                    </m:r>
                    <m:r>
                      <a:rPr lang="en-US" sz="2400" i="1" dirty="0">
                        <a:latin typeface="Cambria Math" panose="02040503050406030204" pitchFamily="18" charset="0"/>
                      </a:rPr>
                      <m:t>𝑚</m:t>
                    </m:r>
                    <m:r>
                      <a:rPr lang="en-US" sz="2400" i="1" dirty="0">
                        <a:latin typeface="Cambria Math" panose="02040503050406030204" pitchFamily="18" charset="0"/>
                      </a:rPr>
                      <m:t> </m:t>
                    </m:r>
                  </m:oMath>
                </a14:m>
                <a:r>
                  <a:rPr lang="en-US" sz="2400" dirty="0"/>
                  <a:t>(see the Fig.)? Through what potential change does the electron move?</a:t>
                </a:r>
                <a:endParaRPr lang="en-GB" sz="2400" dirty="0"/>
              </a:p>
            </p:txBody>
          </p:sp>
        </mc:Choice>
        <mc:Fallback xmlns="">
          <p:sp>
            <p:nvSpPr>
              <p:cNvPr id="2" name="Rectangle 1">
                <a:extLst>
                  <a:ext uri="{FF2B5EF4-FFF2-40B4-BE49-F238E27FC236}">
                    <a16:creationId xmlns:a16="http://schemas.microsoft.com/office/drawing/2014/main" id="{E4EFC108-A95D-41E2-82E2-6A536E4092AA}"/>
                  </a:ext>
                </a:extLst>
              </p:cNvPr>
              <p:cNvSpPr>
                <a:spLocks noRot="1" noChangeAspect="1" noMove="1" noResize="1" noEditPoints="1" noAdjustHandles="1" noChangeArrowheads="1" noChangeShapeType="1" noTextEdit="1"/>
              </p:cNvSpPr>
              <p:nvPr/>
            </p:nvSpPr>
            <p:spPr>
              <a:xfrm>
                <a:off x="0" y="0"/>
                <a:ext cx="12192000" cy="3170804"/>
              </a:xfrm>
              <a:prstGeom prst="rect">
                <a:avLst/>
              </a:prstGeom>
              <a:blipFill>
                <a:blip r:embed="rId2"/>
                <a:stretch>
                  <a:fillRect l="-1000" t="-1923" r="-850" b="-442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204EA98-45BD-413D-99A5-BE32275DCD14}"/>
              </a:ext>
            </a:extLst>
          </p:cNvPr>
          <p:cNvPicPr>
            <a:picLocks noChangeAspect="1"/>
          </p:cNvPicPr>
          <p:nvPr/>
        </p:nvPicPr>
        <p:blipFill>
          <a:blip r:embed="rId3"/>
          <a:stretch>
            <a:fillRect/>
          </a:stretch>
        </p:blipFill>
        <p:spPr>
          <a:xfrm>
            <a:off x="9298317" y="2908576"/>
            <a:ext cx="2736866" cy="2247555"/>
          </a:xfrm>
          <a:prstGeom prst="rect">
            <a:avLst/>
          </a:prstGeom>
        </p:spPr>
      </p:pic>
      <p:pic>
        <p:nvPicPr>
          <p:cNvPr id="5" name="Picture 4">
            <a:extLst>
              <a:ext uri="{FF2B5EF4-FFF2-40B4-BE49-F238E27FC236}">
                <a16:creationId xmlns:a16="http://schemas.microsoft.com/office/drawing/2014/main" id="{DF31D45A-923B-4DD6-AF1E-C645FD853097}"/>
              </a:ext>
            </a:extLst>
          </p:cNvPr>
          <p:cNvPicPr>
            <a:picLocks noChangeAspect="1"/>
          </p:cNvPicPr>
          <p:nvPr/>
        </p:nvPicPr>
        <p:blipFill>
          <a:blip r:embed="rId4"/>
          <a:stretch>
            <a:fillRect/>
          </a:stretch>
        </p:blipFill>
        <p:spPr>
          <a:xfrm>
            <a:off x="204100" y="3170804"/>
            <a:ext cx="1799189" cy="519899"/>
          </a:xfrm>
          <a:prstGeom prst="rect">
            <a:avLst/>
          </a:prstGeom>
        </p:spPr>
      </p:pic>
      <p:pic>
        <p:nvPicPr>
          <p:cNvPr id="6" name="Picture 5">
            <a:extLst>
              <a:ext uri="{FF2B5EF4-FFF2-40B4-BE49-F238E27FC236}">
                <a16:creationId xmlns:a16="http://schemas.microsoft.com/office/drawing/2014/main" id="{DF35943E-DF6D-44A3-B958-EF0818EC5E76}"/>
              </a:ext>
            </a:extLst>
          </p:cNvPr>
          <p:cNvPicPr>
            <a:picLocks noChangeAspect="1"/>
          </p:cNvPicPr>
          <p:nvPr/>
        </p:nvPicPr>
        <p:blipFill>
          <a:blip r:embed="rId5"/>
          <a:stretch>
            <a:fillRect/>
          </a:stretch>
        </p:blipFill>
        <p:spPr>
          <a:xfrm>
            <a:off x="181375" y="3806840"/>
            <a:ext cx="1821914" cy="695320"/>
          </a:xfrm>
          <a:prstGeom prst="rect">
            <a:avLst/>
          </a:prstGeom>
        </p:spPr>
      </p:pic>
      <p:pic>
        <p:nvPicPr>
          <p:cNvPr id="7" name="Picture 6">
            <a:extLst>
              <a:ext uri="{FF2B5EF4-FFF2-40B4-BE49-F238E27FC236}">
                <a16:creationId xmlns:a16="http://schemas.microsoft.com/office/drawing/2014/main" id="{EE6DB210-508A-4A31-9CA8-22508CB17B5B}"/>
              </a:ext>
            </a:extLst>
          </p:cNvPr>
          <p:cNvPicPr>
            <a:picLocks noChangeAspect="1"/>
          </p:cNvPicPr>
          <p:nvPr/>
        </p:nvPicPr>
        <p:blipFill>
          <a:blip r:embed="rId6"/>
          <a:stretch>
            <a:fillRect/>
          </a:stretch>
        </p:blipFill>
        <p:spPr>
          <a:xfrm>
            <a:off x="204100" y="4618297"/>
            <a:ext cx="4531941" cy="537834"/>
          </a:xfrm>
          <a:prstGeom prst="rect">
            <a:avLst/>
          </a:prstGeom>
        </p:spPr>
      </p:pic>
      <p:pic>
        <p:nvPicPr>
          <p:cNvPr id="8" name="Picture 7">
            <a:extLst>
              <a:ext uri="{FF2B5EF4-FFF2-40B4-BE49-F238E27FC236}">
                <a16:creationId xmlns:a16="http://schemas.microsoft.com/office/drawing/2014/main" id="{D0C147FF-78F3-4ABE-9D3D-D0295C38CA7B}"/>
              </a:ext>
            </a:extLst>
          </p:cNvPr>
          <p:cNvPicPr>
            <a:picLocks noChangeAspect="1"/>
          </p:cNvPicPr>
          <p:nvPr/>
        </p:nvPicPr>
        <p:blipFill>
          <a:blip r:embed="rId7"/>
          <a:stretch>
            <a:fillRect/>
          </a:stretch>
        </p:blipFill>
        <p:spPr>
          <a:xfrm>
            <a:off x="204100" y="5272268"/>
            <a:ext cx="5394088" cy="763014"/>
          </a:xfrm>
          <a:prstGeom prst="rect">
            <a:avLst/>
          </a:prstGeom>
        </p:spPr>
      </p:pic>
      <p:pic>
        <p:nvPicPr>
          <p:cNvPr id="9" name="Picture 8">
            <a:extLst>
              <a:ext uri="{FF2B5EF4-FFF2-40B4-BE49-F238E27FC236}">
                <a16:creationId xmlns:a16="http://schemas.microsoft.com/office/drawing/2014/main" id="{89C8DFBB-1FA7-4ACB-8ABD-BB96B696E820}"/>
              </a:ext>
            </a:extLst>
          </p:cNvPr>
          <p:cNvPicPr>
            <a:picLocks noChangeAspect="1"/>
          </p:cNvPicPr>
          <p:nvPr/>
        </p:nvPicPr>
        <p:blipFill>
          <a:blip r:embed="rId8"/>
          <a:stretch>
            <a:fillRect/>
          </a:stretch>
        </p:blipFill>
        <p:spPr>
          <a:xfrm>
            <a:off x="204100" y="6151419"/>
            <a:ext cx="4134830" cy="424931"/>
          </a:xfrm>
          <a:prstGeom prst="rect">
            <a:avLst/>
          </a:prstGeom>
        </p:spPr>
      </p:pic>
      <p:pic>
        <p:nvPicPr>
          <p:cNvPr id="10" name="Picture 9">
            <a:extLst>
              <a:ext uri="{FF2B5EF4-FFF2-40B4-BE49-F238E27FC236}">
                <a16:creationId xmlns:a16="http://schemas.microsoft.com/office/drawing/2014/main" id="{3677DA47-41D4-4634-9394-B9D4E844AEDF}"/>
              </a:ext>
            </a:extLst>
          </p:cNvPr>
          <p:cNvPicPr>
            <a:picLocks noChangeAspect="1"/>
          </p:cNvPicPr>
          <p:nvPr/>
        </p:nvPicPr>
        <p:blipFill>
          <a:blip r:embed="rId9"/>
          <a:stretch>
            <a:fillRect/>
          </a:stretch>
        </p:blipFill>
        <p:spPr>
          <a:xfrm>
            <a:off x="5107280" y="3020127"/>
            <a:ext cx="3949688" cy="1334140"/>
          </a:xfrm>
          <a:prstGeom prst="rect">
            <a:avLst/>
          </a:prstGeom>
        </p:spPr>
      </p:pic>
      <p:sp>
        <p:nvSpPr>
          <p:cNvPr id="11" name="Rectangle 10">
            <a:extLst>
              <a:ext uri="{FF2B5EF4-FFF2-40B4-BE49-F238E27FC236}">
                <a16:creationId xmlns:a16="http://schemas.microsoft.com/office/drawing/2014/main" id="{F5E7240B-215F-4C81-9CD2-DA934B23A016}"/>
              </a:ext>
            </a:extLst>
          </p:cNvPr>
          <p:cNvSpPr/>
          <p:nvPr/>
        </p:nvSpPr>
        <p:spPr>
          <a:xfrm>
            <a:off x="5839537" y="5156131"/>
            <a:ext cx="5387439"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This tells us that the electric force does work to move the electron to a higher potential.</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15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2A42E0-9FBC-4644-ACE2-6F4E5E2D8375}"/>
              </a:ext>
            </a:extLst>
          </p:cNvPr>
          <p:cNvSpPr/>
          <p:nvPr/>
        </p:nvSpPr>
        <p:spPr>
          <a:xfrm>
            <a:off x="464233" y="267287"/>
            <a:ext cx="10185009" cy="523220"/>
          </a:xfrm>
          <a:prstGeom prst="rect">
            <a:avLst/>
          </a:prstGeom>
        </p:spPr>
        <p:txBody>
          <a:bodyPr wrap="square">
            <a:spAutoFit/>
          </a:bodyPr>
          <a:lstStyle/>
          <a:p>
            <a:r>
              <a:rPr lang="en-US" sz="2800" b="1" dirty="0">
                <a:solidFill>
                  <a:srgbClr val="C00000"/>
                </a:solidFill>
                <a:latin typeface="Arial Rounded MT Bold" panose="020F0704030504030204" pitchFamily="34" charset="0"/>
                <a:cs typeface="Times New Roman" panose="02020603050405020304" pitchFamily="18" charset="0"/>
              </a:rPr>
              <a:t>EQUIPOTENTIAL SURFACES AND THE ELECTRIC FIELD</a:t>
            </a:r>
            <a:endParaRPr lang="en-GB" sz="2800" b="1" dirty="0">
              <a:solidFill>
                <a:srgbClr val="C00000"/>
              </a:solidFill>
              <a:latin typeface="Arial Rounded MT Bold" panose="020F07040305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FDD2C0E-05EE-47DF-B773-9BB53B0FB108}"/>
              </a:ext>
            </a:extLst>
          </p:cNvPr>
          <p:cNvSpPr txBox="1"/>
          <p:nvPr/>
        </p:nvSpPr>
        <p:spPr>
          <a:xfrm>
            <a:off x="629529" y="1763488"/>
            <a:ext cx="10185008" cy="1384995"/>
          </a:xfrm>
          <a:prstGeom prst="rect">
            <a:avLst/>
          </a:prstGeom>
          <a:noFill/>
        </p:spPr>
        <p:txBody>
          <a:bodyPr wrap="square">
            <a:spAutoFit/>
          </a:bodyPr>
          <a:lstStyle/>
          <a:p>
            <a:r>
              <a:rPr lang="en-US" sz="2800" dirty="0"/>
              <a:t>Adjacent points that have the same electric potential form an </a:t>
            </a:r>
            <a:r>
              <a:rPr lang="en-US" sz="2800" dirty="0">
                <a:solidFill>
                  <a:srgbClr val="C00000"/>
                </a:solidFill>
              </a:rPr>
              <a:t>equipotential surface</a:t>
            </a:r>
            <a:r>
              <a:rPr lang="en-US" sz="2800" dirty="0"/>
              <a:t>, which can be either an imaginary surface or a real, physical surface. </a:t>
            </a:r>
          </a:p>
        </p:txBody>
      </p:sp>
      <p:sp>
        <p:nvSpPr>
          <p:cNvPr id="6" name="TextBox 5">
            <a:extLst>
              <a:ext uri="{FF2B5EF4-FFF2-40B4-BE49-F238E27FC236}">
                <a16:creationId xmlns:a16="http://schemas.microsoft.com/office/drawing/2014/main" id="{300381BA-9FE0-4369-BD60-25837ED8E0CE}"/>
              </a:ext>
            </a:extLst>
          </p:cNvPr>
          <p:cNvSpPr txBox="1"/>
          <p:nvPr/>
        </p:nvSpPr>
        <p:spPr>
          <a:xfrm>
            <a:off x="629529" y="1046165"/>
            <a:ext cx="6098344" cy="461665"/>
          </a:xfrm>
          <a:prstGeom prst="rect">
            <a:avLst/>
          </a:prstGeom>
          <a:noFill/>
        </p:spPr>
        <p:txBody>
          <a:bodyPr wrap="square">
            <a:spAutoFit/>
          </a:bodyPr>
          <a:lstStyle/>
          <a:p>
            <a:r>
              <a:rPr lang="en-US" sz="2400" b="1" dirty="0">
                <a:solidFill>
                  <a:schemeClr val="accent1">
                    <a:lumMod val="75000"/>
                  </a:schemeClr>
                </a:solidFill>
              </a:rPr>
              <a:t>Equipotential Surfaces</a:t>
            </a:r>
          </a:p>
        </p:txBody>
      </p:sp>
    </p:spTree>
    <p:extLst>
      <p:ext uri="{BB962C8B-B14F-4D97-AF65-F5344CB8AC3E}">
        <p14:creationId xmlns:p14="http://schemas.microsoft.com/office/powerpoint/2010/main" val="1416400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6BD821-9BAC-4B63-885D-BA06DD8E791E}"/>
              </a:ext>
            </a:extLst>
          </p:cNvPr>
          <p:cNvSpPr txBox="1"/>
          <p:nvPr/>
        </p:nvSpPr>
        <p:spPr>
          <a:xfrm>
            <a:off x="351692" y="441567"/>
            <a:ext cx="10170941" cy="3785652"/>
          </a:xfrm>
          <a:prstGeom prst="rect">
            <a:avLst/>
          </a:prstGeom>
          <a:noFill/>
        </p:spPr>
        <p:txBody>
          <a:bodyPr wrap="square">
            <a:spAutoFit/>
          </a:bodyPr>
          <a:lstStyle/>
          <a:p>
            <a:r>
              <a:rPr lang="en-US" sz="2400" b="1" dirty="0">
                <a:solidFill>
                  <a:srgbClr val="C00000"/>
                </a:solidFill>
              </a:rPr>
              <a:t>Key Ideas</a:t>
            </a:r>
          </a:p>
          <a:p>
            <a:endParaRPr lang="en-US" sz="2400" b="1" dirty="0">
              <a:solidFill>
                <a:srgbClr val="C00000"/>
              </a:solidFill>
            </a:endParaRPr>
          </a:p>
          <a:p>
            <a:pPr marL="285750" indent="-285750">
              <a:buFont typeface="Wingdings" panose="05000000000000000000" pitchFamily="2" charset="2"/>
              <a:buChar char="v"/>
            </a:pPr>
            <a:r>
              <a:rPr lang="en-US" sz="2400" dirty="0"/>
              <a:t>The points on an equipotential surface all have the same electric potential.</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No net work W is done on a charged particle by an electric field when the particle moves between two points </a:t>
            </a:r>
            <a:r>
              <a:rPr lang="en-US" sz="2400" dirty="0" err="1"/>
              <a:t>i</a:t>
            </a:r>
            <a:r>
              <a:rPr lang="en-US" sz="2400" dirty="0"/>
              <a:t> and f on the same equipotential surface.</a:t>
            </a:r>
          </a:p>
          <a:p>
            <a:pPr marL="285750" indent="-285750">
              <a:buFont typeface="Wingdings" panose="05000000000000000000" pitchFamily="2" charset="2"/>
              <a:buChar char="v"/>
            </a:pPr>
            <a:endParaRPr lang="en-US" sz="2400" dirty="0"/>
          </a:p>
          <a:p>
            <a:pPr marL="285750" indent="-285750">
              <a:buFont typeface="Wingdings" panose="05000000000000000000" pitchFamily="2" charset="2"/>
              <a:buChar char="v"/>
            </a:pPr>
            <a:r>
              <a:rPr lang="en-US" sz="2400" dirty="0"/>
              <a:t>The work done on a test charge in moving it from one such surface to another is independent of the locations of the initial and final points on these surfaces and of the path that joins the points.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44A777E-9E8F-49D5-862D-101480F7269C}"/>
                  </a:ext>
                </a:extLst>
              </p:cNvPr>
              <p:cNvSpPr txBox="1"/>
              <p:nvPr/>
            </p:nvSpPr>
            <p:spPr>
              <a:xfrm>
                <a:off x="351692" y="4498589"/>
                <a:ext cx="5382067" cy="1614416"/>
              </a:xfrm>
              <a:prstGeom prst="rect">
                <a:avLst/>
              </a:prstGeom>
              <a:noFill/>
            </p:spPr>
            <p:txBody>
              <a:bodyPr wrap="square">
                <a:spAutoFit/>
              </a:bodyPr>
              <a:lstStyle/>
              <a:p>
                <a:pPr marL="285750" indent="-285750">
                  <a:buFont typeface="Wingdings" panose="05000000000000000000" pitchFamily="2" charset="2"/>
                  <a:buChar char="v"/>
                </a:pPr>
                <a:r>
                  <a:rPr lang="en-US" sz="2400" dirty="0"/>
                  <a:t>In fact, equipotential surfaces are always perpendicular to electric field lines and thus to </a:t>
                </a:r>
                <a14:m>
                  <m:oMath xmlns:m="http://schemas.openxmlformats.org/officeDocument/2006/math">
                    <m:acc>
                      <m:accPr>
                        <m:chr m:val="⃗"/>
                        <m:ctrlPr>
                          <a:rPr lang="en-US" sz="2400" i="1" smtClean="0">
                            <a:latin typeface="Cambria Math" panose="02040503050406030204" pitchFamily="18" charset="0"/>
                          </a:rPr>
                        </m:ctrlPr>
                      </m:accPr>
                      <m:e>
                        <m:r>
                          <a:rPr lang="en-GB" sz="2400" b="0" i="1" smtClean="0">
                            <a:latin typeface="Cambria Math" panose="02040503050406030204" pitchFamily="18" charset="0"/>
                          </a:rPr>
                          <m:t>𝐸</m:t>
                        </m:r>
                      </m:e>
                    </m:acc>
                  </m:oMath>
                </a14:m>
                <a:r>
                  <a:rPr lang="en-US" sz="2400" dirty="0"/>
                  <a:t> , which is always tangent to these lines.</a:t>
                </a:r>
              </a:p>
            </p:txBody>
          </p:sp>
        </mc:Choice>
        <mc:Fallback xmlns="">
          <p:sp>
            <p:nvSpPr>
              <p:cNvPr id="5" name="TextBox 4">
                <a:extLst>
                  <a:ext uri="{FF2B5EF4-FFF2-40B4-BE49-F238E27FC236}">
                    <a16:creationId xmlns:a16="http://schemas.microsoft.com/office/drawing/2014/main" id="{B44A777E-9E8F-49D5-862D-101480F7269C}"/>
                  </a:ext>
                </a:extLst>
              </p:cNvPr>
              <p:cNvSpPr txBox="1">
                <a:spLocks noRot="1" noChangeAspect="1" noMove="1" noResize="1" noEditPoints="1" noAdjustHandles="1" noChangeArrowheads="1" noChangeShapeType="1" noTextEdit="1"/>
              </p:cNvSpPr>
              <p:nvPr/>
            </p:nvSpPr>
            <p:spPr>
              <a:xfrm>
                <a:off x="351692" y="4498589"/>
                <a:ext cx="5382067" cy="1614416"/>
              </a:xfrm>
              <a:prstGeom prst="rect">
                <a:avLst/>
              </a:prstGeom>
              <a:blipFill>
                <a:blip r:embed="rId2"/>
                <a:stretch>
                  <a:fillRect l="-1586" t="-3019" b="-792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A71E2E6A-E444-42DE-9162-45F4A30DE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651" y="3378508"/>
            <a:ext cx="5834335" cy="3293209"/>
          </a:xfrm>
          <a:prstGeom prst="rect">
            <a:avLst/>
          </a:prstGeom>
        </p:spPr>
      </p:pic>
    </p:spTree>
    <p:extLst>
      <p:ext uri="{BB962C8B-B14F-4D97-AF65-F5344CB8AC3E}">
        <p14:creationId xmlns:p14="http://schemas.microsoft.com/office/powerpoint/2010/main" val="1626405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7BE519-330A-4A9F-9C84-FEC1710556E0}"/>
              </a:ext>
            </a:extLst>
          </p:cNvPr>
          <p:cNvSpPr/>
          <p:nvPr/>
        </p:nvSpPr>
        <p:spPr>
          <a:xfrm>
            <a:off x="118583" y="226083"/>
            <a:ext cx="8564268" cy="461665"/>
          </a:xfrm>
          <a:prstGeom prst="rect">
            <a:avLst/>
          </a:prstGeom>
        </p:spPr>
        <p:txBody>
          <a:bodyPr wrap="square">
            <a:spAutoFit/>
          </a:bodyPr>
          <a:lstStyle/>
          <a:p>
            <a:r>
              <a:rPr lang="en-US" sz="2400" b="1" dirty="0">
                <a:solidFill>
                  <a:schemeClr val="accent1">
                    <a:lumMod val="75000"/>
                  </a:schemeClr>
                </a:solidFill>
                <a:latin typeface="Arial Rounded MT Bold" panose="020F0704030504030204" pitchFamily="34" charset="0"/>
                <a:cs typeface="Times New Roman" panose="02020603050405020304" pitchFamily="18" charset="0"/>
              </a:rPr>
              <a:t>EQUIPOTENTIAL SURFACES AND THE ELECTRIC FIELD</a:t>
            </a:r>
            <a:endParaRPr lang="en-GB" sz="2400" b="1" dirty="0">
              <a:solidFill>
                <a:schemeClr val="accent1">
                  <a:lumMod val="75000"/>
                </a:schemeClr>
              </a:solidFill>
              <a:latin typeface="Arial Rounded MT Bold" panose="020F07040305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F0EF260-8903-4027-8418-20B11E18C5CB}"/>
              </a:ext>
            </a:extLst>
          </p:cNvPr>
          <p:cNvPicPr>
            <a:picLocks noChangeAspect="1"/>
          </p:cNvPicPr>
          <p:nvPr/>
        </p:nvPicPr>
        <p:blipFill>
          <a:blip r:embed="rId2"/>
          <a:stretch>
            <a:fillRect/>
          </a:stretch>
        </p:blipFill>
        <p:spPr>
          <a:xfrm>
            <a:off x="0" y="659613"/>
            <a:ext cx="4159214" cy="4148647"/>
          </a:xfrm>
          <a:prstGeom prst="rect">
            <a:avLst/>
          </a:prstGeom>
        </p:spPr>
      </p:pic>
      <p:pic>
        <p:nvPicPr>
          <p:cNvPr id="4" name="Picture 3">
            <a:extLst>
              <a:ext uri="{FF2B5EF4-FFF2-40B4-BE49-F238E27FC236}">
                <a16:creationId xmlns:a16="http://schemas.microsoft.com/office/drawing/2014/main" id="{C7C5DF2A-B6B4-4DD3-BB1A-599F4539D6F3}"/>
              </a:ext>
            </a:extLst>
          </p:cNvPr>
          <p:cNvPicPr>
            <a:picLocks noChangeAspect="1"/>
          </p:cNvPicPr>
          <p:nvPr/>
        </p:nvPicPr>
        <p:blipFill>
          <a:blip r:embed="rId3"/>
          <a:stretch>
            <a:fillRect/>
          </a:stretch>
        </p:blipFill>
        <p:spPr>
          <a:xfrm>
            <a:off x="4400717" y="659613"/>
            <a:ext cx="4084514" cy="4425579"/>
          </a:xfrm>
          <a:prstGeom prst="rect">
            <a:avLst/>
          </a:prstGeom>
        </p:spPr>
      </p:pic>
      <p:pic>
        <p:nvPicPr>
          <p:cNvPr id="5" name="Picture 4">
            <a:extLst>
              <a:ext uri="{FF2B5EF4-FFF2-40B4-BE49-F238E27FC236}">
                <a16:creationId xmlns:a16="http://schemas.microsoft.com/office/drawing/2014/main" id="{942CFFAA-085F-42CA-B56B-A2ED5B29AA5A}"/>
              </a:ext>
            </a:extLst>
          </p:cNvPr>
          <p:cNvPicPr>
            <a:picLocks noChangeAspect="1"/>
          </p:cNvPicPr>
          <p:nvPr/>
        </p:nvPicPr>
        <p:blipFill>
          <a:blip r:embed="rId4"/>
          <a:stretch>
            <a:fillRect/>
          </a:stretch>
        </p:blipFill>
        <p:spPr>
          <a:xfrm>
            <a:off x="8620583" y="659613"/>
            <a:ext cx="3571417" cy="4109575"/>
          </a:xfrm>
          <a:prstGeom prst="rect">
            <a:avLst/>
          </a:prstGeom>
        </p:spPr>
      </p:pic>
      <p:sp>
        <p:nvSpPr>
          <p:cNvPr id="6" name="Rectangle 5">
            <a:extLst>
              <a:ext uri="{FF2B5EF4-FFF2-40B4-BE49-F238E27FC236}">
                <a16:creationId xmlns:a16="http://schemas.microsoft.com/office/drawing/2014/main" id="{275C4D33-E7F4-45D2-8C48-029EB51413C2}"/>
              </a:ext>
            </a:extLst>
          </p:cNvPr>
          <p:cNvSpPr/>
          <p:nvPr/>
        </p:nvSpPr>
        <p:spPr>
          <a:xfrm>
            <a:off x="615696" y="5085192"/>
            <a:ext cx="10960608" cy="1200329"/>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Electric field lines (purple) and cross sections of equipotential surfaces (gold) for (a) a uniform electric field, (b) the field due to a charged particle, and (c) the field due to an electric dipole</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3690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 New Roma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 New Roma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8538</TotalTime>
  <Words>1493</Words>
  <Application>Microsoft Office PowerPoint</Application>
  <PresentationFormat>Widescreen</PresentationFormat>
  <Paragraphs>134</Paragraphs>
  <Slides>21</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Arial Rounded MT Bold</vt:lpstr>
      <vt:lpstr>Calibri</vt:lpstr>
      <vt:lpstr>Cambria Math</vt:lpstr>
      <vt:lpstr>Times New Roman</vt:lpstr>
      <vt:lpstr>TimesTen-Roman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Alkhalifa</dc:creator>
  <cp:lastModifiedBy>Zubayda Saifaldeen</cp:lastModifiedBy>
  <cp:revision>204</cp:revision>
  <dcterms:created xsi:type="dcterms:W3CDTF">2019-11-17T05:22:08Z</dcterms:created>
  <dcterms:modified xsi:type="dcterms:W3CDTF">2022-01-11T18:00:17Z</dcterms:modified>
</cp:coreProperties>
</file>